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750" r:id="rId5"/>
    <p:sldMasterId id="2147483762" r:id="rId6"/>
    <p:sldMasterId id="2147483774" r:id="rId7"/>
    <p:sldMasterId id="2147483798" r:id="rId8"/>
    <p:sldMasterId id="2147483810" r:id="rId9"/>
    <p:sldMasterId id="2147483822" r:id="rId10"/>
    <p:sldMasterId id="2147483834" r:id="rId11"/>
    <p:sldMasterId id="2147483786" r:id="rId12"/>
  </p:sldMasterIdLst>
  <p:sldIdLst>
    <p:sldId id="257" r:id="rId13"/>
    <p:sldId id="263" r:id="rId14"/>
    <p:sldId id="259" r:id="rId15"/>
    <p:sldId id="260" r:id="rId16"/>
    <p:sldId id="262" r:id="rId17"/>
    <p:sldId id="265" r:id="rId18"/>
    <p:sldId id="277" r:id="rId19"/>
    <p:sldId id="266" r:id="rId20"/>
    <p:sldId id="269" r:id="rId21"/>
    <p:sldId id="270" r:id="rId22"/>
    <p:sldId id="276" r:id="rId23"/>
    <p:sldId id="278" r:id="rId24"/>
    <p:sldId id="279" r:id="rId25"/>
    <p:sldId id="283" r:id="rId26"/>
    <p:sldId id="280" r:id="rId27"/>
    <p:sldId id="281" r:id="rId28"/>
    <p:sldId id="282" r:id="rId29"/>
    <p:sldId id="284" r:id="rId30"/>
    <p:sldId id="291" r:id="rId31"/>
    <p:sldId id="285" r:id="rId32"/>
    <p:sldId id="292" r:id="rId33"/>
    <p:sldId id="286" r:id="rId34"/>
    <p:sldId id="293" r:id="rId35"/>
    <p:sldId id="294" r:id="rId36"/>
    <p:sldId id="2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6/24/2025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6/24/2025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6/24/2025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CD70-35DB-6213-12F7-15E118BB9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E7396B-D582-FDA3-92A8-74E7F9FD7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60C0C7-A05B-1D77-2B4C-E6818D8D3433}"/>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5" name="Footer Placeholder 4">
            <a:extLst>
              <a:ext uri="{FF2B5EF4-FFF2-40B4-BE49-F238E27FC236}">
                <a16:creationId xmlns:a16="http://schemas.microsoft.com/office/drawing/2014/main" id="{14E224FA-9A38-0CA2-27A6-7D15EFDF5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6908A-8053-2B2C-E528-8B18C5A233EF}"/>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3058048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794B-A7CD-C344-9440-218523885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B865C-5C55-85F4-04B7-53302766C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2031F-BD0E-F985-D598-9462E81D95BD}"/>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5" name="Footer Placeholder 4">
            <a:extLst>
              <a:ext uri="{FF2B5EF4-FFF2-40B4-BE49-F238E27FC236}">
                <a16:creationId xmlns:a16="http://schemas.microsoft.com/office/drawing/2014/main" id="{0D017187-0C4B-4AF0-D1F1-A6B8C91F7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E95FC-F613-2740-A937-D407BF4BC3F9}"/>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3612071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9772-D95B-8F11-64EF-32B71F0A1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43544C-AA02-1D10-5526-ECFD0F3CC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9ACFE4-13FC-D37B-2D8F-E96DFE762356}"/>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5" name="Footer Placeholder 4">
            <a:extLst>
              <a:ext uri="{FF2B5EF4-FFF2-40B4-BE49-F238E27FC236}">
                <a16:creationId xmlns:a16="http://schemas.microsoft.com/office/drawing/2014/main" id="{66EBD874-1F5F-9A57-CE5F-071270835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EC44A-33B2-5B8F-D46E-DC5A2FFC5A59}"/>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2160543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F9F0-AC14-2B16-788F-7250C4B76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F917D-561A-CA22-4613-F01664CEC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EB6AA6-43B1-5C35-F2CE-2E5F0C4F5A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0FB943-F09C-472B-ABF7-842EED10D440}"/>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6" name="Footer Placeholder 5">
            <a:extLst>
              <a:ext uri="{FF2B5EF4-FFF2-40B4-BE49-F238E27FC236}">
                <a16:creationId xmlns:a16="http://schemas.microsoft.com/office/drawing/2014/main" id="{D55B8F87-87C2-40D6-9599-D6026A8F75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985AB-19C0-D7DD-5567-6129FBF5D67F}"/>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1361959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5108-FF79-C85E-A491-9B06CCF638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4E47DC-29EC-33A7-8D99-B98B2E362A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15BF06-FA11-9226-1BB7-3343F91F2D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172A56-98F4-48EE-2522-0B1C5366F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71FBDF-C2C8-0051-6F5C-B9EF0C7C5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970DA7-EE60-3722-2C97-FF7D07862141}"/>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8" name="Footer Placeholder 7">
            <a:extLst>
              <a:ext uri="{FF2B5EF4-FFF2-40B4-BE49-F238E27FC236}">
                <a16:creationId xmlns:a16="http://schemas.microsoft.com/office/drawing/2014/main" id="{002BA1CE-DBD9-3E6F-AE6B-CDC02071C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9A013D-187D-2B16-2826-90D7E086CFF1}"/>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2795118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0F82-C2F1-5D9F-FC7D-6C23BDEB6D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E4B659-E483-7961-A8C1-CFE207E8FF7E}"/>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4" name="Footer Placeholder 3">
            <a:extLst>
              <a:ext uri="{FF2B5EF4-FFF2-40B4-BE49-F238E27FC236}">
                <a16:creationId xmlns:a16="http://schemas.microsoft.com/office/drawing/2014/main" id="{7769C43F-3DEE-0BD5-C4E6-22D7BC19F2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E99A6E-8D92-54F1-8D00-6F165C9167CF}"/>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4273710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1F27E-93DB-6942-5BAB-F88AC6473FB7}"/>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3" name="Footer Placeholder 2">
            <a:extLst>
              <a:ext uri="{FF2B5EF4-FFF2-40B4-BE49-F238E27FC236}">
                <a16:creationId xmlns:a16="http://schemas.microsoft.com/office/drawing/2014/main" id="{082A22C0-FF7F-F41C-8DDD-DB4CDDF9BD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9FD8C4-937F-10D8-895D-94558BA289CD}"/>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3934943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7540-3335-ABD2-00C0-D64C63A85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10827E-810A-ECA6-8EA7-D7F42F81A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C9A02-EBB1-0B9B-CA01-84EE2A43F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47712-253D-75AC-1A49-F31292157CC2}"/>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6" name="Footer Placeholder 5">
            <a:extLst>
              <a:ext uri="{FF2B5EF4-FFF2-40B4-BE49-F238E27FC236}">
                <a16:creationId xmlns:a16="http://schemas.microsoft.com/office/drawing/2014/main" id="{D176F61B-6706-C9D2-3A87-9BFAEB128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21676-F0D4-6CC0-9A04-9EC9E2D6278E}"/>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158525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6268-B3D9-2028-E48C-90279B937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185DB0-FD32-4EF3-0694-F5BD835050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C25C1B-9587-C1D2-CB5E-63128BC36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9B37D1-2611-F54F-2C31-F1CBFCC3A1F3}"/>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6" name="Footer Placeholder 5">
            <a:extLst>
              <a:ext uri="{FF2B5EF4-FFF2-40B4-BE49-F238E27FC236}">
                <a16:creationId xmlns:a16="http://schemas.microsoft.com/office/drawing/2014/main" id="{1009E3FB-61DD-669D-EB49-7DC7ECBF5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14214-0055-317B-509C-78235273F352}"/>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3806210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B5A7-0BF7-DEA0-567B-F4BA8956A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CE5CED-89A3-5EDF-F90F-104431D9DD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45753-D87E-2C5B-178C-AD7DE9E10F32}"/>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5" name="Footer Placeholder 4">
            <a:extLst>
              <a:ext uri="{FF2B5EF4-FFF2-40B4-BE49-F238E27FC236}">
                <a16:creationId xmlns:a16="http://schemas.microsoft.com/office/drawing/2014/main" id="{605319BC-7577-8506-06E0-F40B0306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A0628-1B7D-DBEF-D638-5183E273A3FF}"/>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3011498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C80298-F7B4-93CA-6AA7-7F5DF53CAA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581E76-E9C8-2900-61B9-056117073C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71DDA-242A-3E7C-7E01-6C41881F3DDB}"/>
              </a:ext>
            </a:extLst>
          </p:cNvPr>
          <p:cNvSpPr>
            <a:spLocks noGrp="1"/>
          </p:cNvSpPr>
          <p:nvPr>
            <p:ph type="dt" sz="half" idx="10"/>
          </p:nvPr>
        </p:nvSpPr>
        <p:spPr/>
        <p:txBody>
          <a:bodyPr/>
          <a:lstStyle/>
          <a:p>
            <a:fld id="{97E2E247-9633-4BEB-87DA-7E3175A107E8}" type="datetimeFigureOut">
              <a:rPr lang="en-US" smtClean="0"/>
              <a:t>6/24/2025</a:t>
            </a:fld>
            <a:endParaRPr lang="en-US"/>
          </a:p>
        </p:txBody>
      </p:sp>
      <p:sp>
        <p:nvSpPr>
          <p:cNvPr id="5" name="Footer Placeholder 4">
            <a:extLst>
              <a:ext uri="{FF2B5EF4-FFF2-40B4-BE49-F238E27FC236}">
                <a16:creationId xmlns:a16="http://schemas.microsoft.com/office/drawing/2014/main" id="{4CA702E7-AF7B-BF5B-C6FB-85D4A2996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0A3C4-61C5-74A7-C34E-47F23DBD542D}"/>
              </a:ext>
            </a:extLst>
          </p:cNvPr>
          <p:cNvSpPr>
            <a:spLocks noGrp="1"/>
          </p:cNvSpPr>
          <p:nvPr>
            <p:ph type="sldNum" sz="quarter" idx="12"/>
          </p:nvPr>
        </p:nvSpPr>
        <p:spPr/>
        <p:txBody>
          <a:bodyPr/>
          <a:lstStyle/>
          <a:p>
            <a:fld id="{49549A4B-37B8-43A2-B3BF-1576384B35AC}" type="slidenum">
              <a:rPr lang="en-US" smtClean="0"/>
              <a:t>‹#›</a:t>
            </a:fld>
            <a:endParaRPr lang="en-US"/>
          </a:p>
        </p:txBody>
      </p:sp>
    </p:spTree>
    <p:extLst>
      <p:ext uri="{BB962C8B-B14F-4D97-AF65-F5344CB8AC3E}">
        <p14:creationId xmlns:p14="http://schemas.microsoft.com/office/powerpoint/2010/main" val="1940599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925A-FF05-5C39-5083-15B60EC60F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EF8BAB-ED8A-0007-BF68-0034142967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0EAA2-F0C5-07D9-3D5F-DF049FE78C5E}"/>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5" name="Footer Placeholder 4">
            <a:extLst>
              <a:ext uri="{FF2B5EF4-FFF2-40B4-BE49-F238E27FC236}">
                <a16:creationId xmlns:a16="http://schemas.microsoft.com/office/drawing/2014/main" id="{A7CF3388-EC52-D9E7-D855-7629CA79C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41599-1087-859B-643F-B287764FAEC0}"/>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392954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650C-C32F-01E0-CAE9-808220223E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FBFA75-ECD7-9184-837E-FD1C1F11F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5B8F8-702E-F7D7-BE66-7A2CC82F7E43}"/>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5" name="Footer Placeholder 4">
            <a:extLst>
              <a:ext uri="{FF2B5EF4-FFF2-40B4-BE49-F238E27FC236}">
                <a16:creationId xmlns:a16="http://schemas.microsoft.com/office/drawing/2014/main" id="{F3ADB9B1-BA99-1CBD-283F-D74C575860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8A885-D516-473D-B0DF-2AD433C65BEE}"/>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628993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E05C-A5BD-C38B-F5CE-342A2F2614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FBBD2F-9B4B-2B7B-4EBC-3048B40EA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407BF-E9A6-A66D-D446-79FAE0ED5CB8}"/>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5" name="Footer Placeholder 4">
            <a:extLst>
              <a:ext uri="{FF2B5EF4-FFF2-40B4-BE49-F238E27FC236}">
                <a16:creationId xmlns:a16="http://schemas.microsoft.com/office/drawing/2014/main" id="{01137117-E0AA-05A9-194A-FAD4394B1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961A7-916B-75AB-1418-6F17E1BBD8C3}"/>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2856830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19F6-C587-4CE5-8408-6BBA55BCD7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615703-054F-EA49-879C-2096BCD68B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E4BA63-19C4-ED3E-60D3-ECFC179C2A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C774E-7C1C-34FF-441D-8E79069CA098}"/>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6" name="Footer Placeholder 5">
            <a:extLst>
              <a:ext uri="{FF2B5EF4-FFF2-40B4-BE49-F238E27FC236}">
                <a16:creationId xmlns:a16="http://schemas.microsoft.com/office/drawing/2014/main" id="{F25CD4B7-C7E3-1738-C21C-7972F505B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CDDA0-E422-983E-E1BC-32C3E7EA5EA3}"/>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2107459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EB10-990E-DEE2-D419-EF693C1ACF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94041E-DF89-327E-3E96-937F3AA71E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13B17-4B8A-9251-AC72-BB1B6C7CD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E75A3-DEFA-05B1-E5E8-635E5E28C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AC621F-7EEB-9B73-15CE-025E327AB3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C5FE6E-83EA-DA67-DCCB-31FB9D6A1B6A}"/>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8" name="Footer Placeholder 7">
            <a:extLst>
              <a:ext uri="{FF2B5EF4-FFF2-40B4-BE49-F238E27FC236}">
                <a16:creationId xmlns:a16="http://schemas.microsoft.com/office/drawing/2014/main" id="{A027E5AA-BE0E-E134-FEF3-09B28C0948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32B80-9094-8E90-F417-ADF9FB4A9F03}"/>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35210896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5CD5-003F-A017-E283-B2BF0E7706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01C4D3-436E-7F62-0602-8B49DF7722C4}"/>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4" name="Footer Placeholder 3">
            <a:extLst>
              <a:ext uri="{FF2B5EF4-FFF2-40B4-BE49-F238E27FC236}">
                <a16:creationId xmlns:a16="http://schemas.microsoft.com/office/drawing/2014/main" id="{B1104596-9286-72D2-4E6C-598039EC75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6408DD-F9FB-DB69-2446-02093FC3A818}"/>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40589158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B850D3-B732-951C-897E-B9AA49B4132A}"/>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3" name="Footer Placeholder 2">
            <a:extLst>
              <a:ext uri="{FF2B5EF4-FFF2-40B4-BE49-F238E27FC236}">
                <a16:creationId xmlns:a16="http://schemas.microsoft.com/office/drawing/2014/main" id="{20F449F2-3308-C63A-075C-192C344488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49BE4A-277E-D885-CA3C-B2655515F6EA}"/>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124127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6/24/2025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2218-E1DB-3C7A-7D2C-CCF7557DAE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24FB6A-7DD2-8B2C-3DAA-E193D7725C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86BFDE-2874-AF67-CD8A-931B66D04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EC455-17FC-A24E-9482-37F389D9ED55}"/>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6" name="Footer Placeholder 5">
            <a:extLst>
              <a:ext uri="{FF2B5EF4-FFF2-40B4-BE49-F238E27FC236}">
                <a16:creationId xmlns:a16="http://schemas.microsoft.com/office/drawing/2014/main" id="{1A7BA5A2-087C-3626-0DAF-3CE8EC291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E5F3D0-9FFB-8A21-34BF-48B78E1A7736}"/>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18032860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6004-3742-6B3D-3C40-044F52EE5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DCA6B1-2207-4427-86C2-16B6C40F22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2EC4A7-A088-3EA6-99EA-DDD598E92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7B549-BBDB-E0BD-41CB-0A4046E2C829}"/>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6" name="Footer Placeholder 5">
            <a:extLst>
              <a:ext uri="{FF2B5EF4-FFF2-40B4-BE49-F238E27FC236}">
                <a16:creationId xmlns:a16="http://schemas.microsoft.com/office/drawing/2014/main" id="{16C5DF35-4735-F078-0E55-E85FE59F9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A184F-9281-9691-3280-27D8B9E76017}"/>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1396974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D83F-6312-5C6D-A8A1-81392E485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A8F7C8-2ABE-43C3-D0BA-CCD7E26E8E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9B193-68CA-B71A-1F3F-D291A6CBDF2C}"/>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5" name="Footer Placeholder 4">
            <a:extLst>
              <a:ext uri="{FF2B5EF4-FFF2-40B4-BE49-F238E27FC236}">
                <a16:creationId xmlns:a16="http://schemas.microsoft.com/office/drawing/2014/main" id="{24E856D5-CA5C-354E-BF64-48D7F8172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67712-D353-2CDB-E8E7-53AFA63D83B1}"/>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30266234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DA39A5-801B-DEF9-45C7-8CF3D8B205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578206-0402-257A-49B5-434B451C16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49CDB-FC68-35AC-3881-139AB3C5BA96}"/>
              </a:ext>
            </a:extLst>
          </p:cNvPr>
          <p:cNvSpPr>
            <a:spLocks noGrp="1"/>
          </p:cNvSpPr>
          <p:nvPr>
            <p:ph type="dt" sz="half" idx="10"/>
          </p:nvPr>
        </p:nvSpPr>
        <p:spPr/>
        <p:txBody>
          <a:bodyPr/>
          <a:lstStyle/>
          <a:p>
            <a:fld id="{5377BF8E-E164-47A4-A002-18C3D6663CC7}" type="datetimeFigureOut">
              <a:rPr lang="en-US" smtClean="0"/>
              <a:t>6/24/2025</a:t>
            </a:fld>
            <a:endParaRPr lang="en-US"/>
          </a:p>
        </p:txBody>
      </p:sp>
      <p:sp>
        <p:nvSpPr>
          <p:cNvPr id="5" name="Footer Placeholder 4">
            <a:extLst>
              <a:ext uri="{FF2B5EF4-FFF2-40B4-BE49-F238E27FC236}">
                <a16:creationId xmlns:a16="http://schemas.microsoft.com/office/drawing/2014/main" id="{7807756A-6D28-BEF3-C0A7-FCEA63F28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0354F-AF23-19E7-9A39-C396EC7C1E90}"/>
              </a:ext>
            </a:extLst>
          </p:cNvPr>
          <p:cNvSpPr>
            <a:spLocks noGrp="1"/>
          </p:cNvSpPr>
          <p:nvPr>
            <p:ph type="sldNum" sz="quarter" idx="12"/>
          </p:nvPr>
        </p:nvSpPr>
        <p:spPr/>
        <p:txBody>
          <a:bodyPr/>
          <a:lstStyle/>
          <a:p>
            <a:fld id="{5B5CCB10-DBF5-4B89-9235-6C75230A4B15}" type="slidenum">
              <a:rPr lang="en-US" smtClean="0"/>
              <a:t>‹#›</a:t>
            </a:fld>
            <a:endParaRPr lang="en-US"/>
          </a:p>
        </p:txBody>
      </p:sp>
    </p:spTree>
    <p:extLst>
      <p:ext uri="{BB962C8B-B14F-4D97-AF65-F5344CB8AC3E}">
        <p14:creationId xmlns:p14="http://schemas.microsoft.com/office/powerpoint/2010/main" val="7248055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1A48-EB73-C6D8-EAD3-88527AB5B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4A05DD-CCBF-0DB4-82F0-36EF58052E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74060E-34C4-3E15-168C-2C2D4819FF8B}"/>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5" name="Footer Placeholder 4">
            <a:extLst>
              <a:ext uri="{FF2B5EF4-FFF2-40B4-BE49-F238E27FC236}">
                <a16:creationId xmlns:a16="http://schemas.microsoft.com/office/drawing/2014/main" id="{1D2BF1B6-27A6-AAFD-3076-46F1D60F7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50E20-AB95-5E7C-7F7B-48FA6C038630}"/>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170541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6B4F6-2E13-5440-E9D9-5B869E373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E1047-A176-896B-33BC-FD2D5D713F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FA664-6C47-F52E-7634-E8B3A12544C8}"/>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5" name="Footer Placeholder 4">
            <a:extLst>
              <a:ext uri="{FF2B5EF4-FFF2-40B4-BE49-F238E27FC236}">
                <a16:creationId xmlns:a16="http://schemas.microsoft.com/office/drawing/2014/main" id="{F7A0B36D-9DD6-C0F6-259B-4B5105C6E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F57BB-3287-B7E9-0137-BF6968E28483}"/>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14379140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B5F-6A84-C7B3-CCE3-1B0C84C5E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41522A-7A21-5C45-B1FA-F281E4410C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DA77D-7BFE-68B7-4E93-79E16193D025}"/>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5" name="Footer Placeholder 4">
            <a:extLst>
              <a:ext uri="{FF2B5EF4-FFF2-40B4-BE49-F238E27FC236}">
                <a16:creationId xmlns:a16="http://schemas.microsoft.com/office/drawing/2014/main" id="{E119CB66-2E98-CA85-A644-126C65D81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6A563-BBA4-D267-F42F-16CCA60951A8}"/>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2935223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05F5-F402-5412-27C5-EA6F6B620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1715D-1475-D269-DCEF-FC562B3A3B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31DBC5-F6DF-4751-C580-99D86FE812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690574-B316-2C04-DD7B-CC0B49534201}"/>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6" name="Footer Placeholder 5">
            <a:extLst>
              <a:ext uri="{FF2B5EF4-FFF2-40B4-BE49-F238E27FC236}">
                <a16:creationId xmlns:a16="http://schemas.microsoft.com/office/drawing/2014/main" id="{A1190F81-4AEA-4F5A-E5BE-2D6F9DEC09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08512-5476-AF21-2746-C28AE4FB0A6F}"/>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17599646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4DD2-9C8B-E853-5C0F-A9C2805BE4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BB2C2E-C198-F30A-49DD-24FF1ACEC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63268C-925E-B5B1-BC8B-7971AA4BDA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F4C332-6ACD-FB79-9C0D-402644ED1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1E4ED-8927-F1CC-7C71-48FAD64EEB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4C85D5-ECE5-8A85-9E53-208EFF0DF239}"/>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8" name="Footer Placeholder 7">
            <a:extLst>
              <a:ext uri="{FF2B5EF4-FFF2-40B4-BE49-F238E27FC236}">
                <a16:creationId xmlns:a16="http://schemas.microsoft.com/office/drawing/2014/main" id="{398B4814-D8B1-629D-4F46-8129AF77A7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8598F-D065-2010-3545-06CA01518283}"/>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149280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7F18-8080-5F9E-D3BB-64221302C7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D114C-F431-2898-2A52-23818B55DB26}"/>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4" name="Footer Placeholder 3">
            <a:extLst>
              <a:ext uri="{FF2B5EF4-FFF2-40B4-BE49-F238E27FC236}">
                <a16:creationId xmlns:a16="http://schemas.microsoft.com/office/drawing/2014/main" id="{721B1126-A02B-FFB2-F42F-963756F1F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473650-189C-9E7E-9BDF-F29353EE03CF}"/>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202167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6/24/2025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CCDE68-7975-D091-21AB-BB64E86A515D}"/>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3" name="Footer Placeholder 2">
            <a:extLst>
              <a:ext uri="{FF2B5EF4-FFF2-40B4-BE49-F238E27FC236}">
                <a16:creationId xmlns:a16="http://schemas.microsoft.com/office/drawing/2014/main" id="{7B7C31CD-B653-1B4E-737F-39233F53A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B26774-8196-04C9-A776-693955225D24}"/>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14618652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AD7B-1DAA-3AA2-9C6B-D56A7BE6C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5BB80A-0099-AEC0-7964-05B2C2446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20D024-05B9-8E55-A1BD-357DAEF30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5D6C9-AFD7-3C33-F3ED-20D0C3015591}"/>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6" name="Footer Placeholder 5">
            <a:extLst>
              <a:ext uri="{FF2B5EF4-FFF2-40B4-BE49-F238E27FC236}">
                <a16:creationId xmlns:a16="http://schemas.microsoft.com/office/drawing/2014/main" id="{A1E6B261-3C56-CEFA-E07E-27FAECC89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F6EFD-3777-2A11-9007-DF5F557BBACA}"/>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28514653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EACF-E52C-95D3-48B8-D9FFDF649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0C8AA7-8EC1-3138-A92F-E8A7669E6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12EE33-E7EF-E1CE-578F-57D7AD6795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6650D-13EB-D452-C039-77623F469097}"/>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6" name="Footer Placeholder 5">
            <a:extLst>
              <a:ext uri="{FF2B5EF4-FFF2-40B4-BE49-F238E27FC236}">
                <a16:creationId xmlns:a16="http://schemas.microsoft.com/office/drawing/2014/main" id="{DCA2C485-6C3B-BF29-F7BD-33C473526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34018-0766-7F87-3EFC-E844FE2875A6}"/>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25513723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A2EC-C06B-CBE5-C412-1D7222BD74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8D104F-765B-5AE4-034C-29651E4D5A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AEEEE-5975-C239-7E3F-4BD30C277BA2}"/>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5" name="Footer Placeholder 4">
            <a:extLst>
              <a:ext uri="{FF2B5EF4-FFF2-40B4-BE49-F238E27FC236}">
                <a16:creationId xmlns:a16="http://schemas.microsoft.com/office/drawing/2014/main" id="{D516640D-E144-727E-3FA3-F63A4B6B5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CC77D-4FAC-D66E-4E2A-1AFFD9B12167}"/>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1687911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A6EA88-DEE6-5A08-ADF3-FF355DDAD9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D05C9B-3988-2539-0636-66CE111EEB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1B537-0250-E27A-F076-D4AE7CF6D91C}"/>
              </a:ext>
            </a:extLst>
          </p:cNvPr>
          <p:cNvSpPr>
            <a:spLocks noGrp="1"/>
          </p:cNvSpPr>
          <p:nvPr>
            <p:ph type="dt" sz="half" idx="10"/>
          </p:nvPr>
        </p:nvSpPr>
        <p:spPr/>
        <p:txBody>
          <a:bodyPr/>
          <a:lstStyle/>
          <a:p>
            <a:fld id="{060B95E9-A61D-4729-81F2-2E5A59133834}" type="datetimeFigureOut">
              <a:rPr lang="en-US" smtClean="0"/>
              <a:t>6/24/2025</a:t>
            </a:fld>
            <a:endParaRPr lang="en-US"/>
          </a:p>
        </p:txBody>
      </p:sp>
      <p:sp>
        <p:nvSpPr>
          <p:cNvPr id="5" name="Footer Placeholder 4">
            <a:extLst>
              <a:ext uri="{FF2B5EF4-FFF2-40B4-BE49-F238E27FC236}">
                <a16:creationId xmlns:a16="http://schemas.microsoft.com/office/drawing/2014/main" id="{BAEE0639-1EAE-56C6-D05D-814AEF8E6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08BE8-F603-7E9A-E838-8113A2160DC6}"/>
              </a:ext>
            </a:extLst>
          </p:cNvPr>
          <p:cNvSpPr>
            <a:spLocks noGrp="1"/>
          </p:cNvSpPr>
          <p:nvPr>
            <p:ph type="sldNum" sz="quarter" idx="12"/>
          </p:nvPr>
        </p:nvSpPr>
        <p:spPr/>
        <p:txBody>
          <a:bodyPr/>
          <a:lstStyle/>
          <a:p>
            <a:fld id="{49C5D098-ECEA-4561-8756-F54126962F56}" type="slidenum">
              <a:rPr lang="en-US" smtClean="0"/>
              <a:t>‹#›</a:t>
            </a:fld>
            <a:endParaRPr lang="en-US"/>
          </a:p>
        </p:txBody>
      </p:sp>
    </p:spTree>
    <p:extLst>
      <p:ext uri="{BB962C8B-B14F-4D97-AF65-F5344CB8AC3E}">
        <p14:creationId xmlns:p14="http://schemas.microsoft.com/office/powerpoint/2010/main" val="2685255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070A-0AD3-B8E8-4B7A-6066F719C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486095-0E0E-E6BA-B5F3-5B9EB1C1C4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46D02C-9B68-297D-6F91-A698669F0DA1}"/>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5" name="Footer Placeholder 4">
            <a:extLst>
              <a:ext uri="{FF2B5EF4-FFF2-40B4-BE49-F238E27FC236}">
                <a16:creationId xmlns:a16="http://schemas.microsoft.com/office/drawing/2014/main" id="{AF9BA007-6035-8E1B-C693-5D66B550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17EF1-276B-ACA2-2AB2-6E41D80E92DD}"/>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637631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30E4-EF61-3F22-AA99-06012D15F7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A372B-46D7-61F8-E71B-765F98456F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6022D-4405-B2FE-6719-36D6FE86C518}"/>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5" name="Footer Placeholder 4">
            <a:extLst>
              <a:ext uri="{FF2B5EF4-FFF2-40B4-BE49-F238E27FC236}">
                <a16:creationId xmlns:a16="http://schemas.microsoft.com/office/drawing/2014/main" id="{45CFBFF0-000D-B18A-2AF7-B3193255D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CD243-68D6-B08B-48EF-637853938DB7}"/>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11960232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F16B-196D-2C8A-9EEE-9F31134C29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C094A-6CD5-AAB1-BFBD-144EF60094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6CC2AD-A00E-25EF-81D0-DEF13867DDA3}"/>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5" name="Footer Placeholder 4">
            <a:extLst>
              <a:ext uri="{FF2B5EF4-FFF2-40B4-BE49-F238E27FC236}">
                <a16:creationId xmlns:a16="http://schemas.microsoft.com/office/drawing/2014/main" id="{0835DC8E-D956-F744-BFCC-DE4C249E9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0CF50-7E9F-D75A-2013-483F56585054}"/>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16835773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FE2D-2F9D-5423-ED6F-BC14A9C82B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A5A060-CF3B-9DB7-5290-C5CFC52696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E49DF9-CF4E-3ADF-8955-09D78A605F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2ACFBB-6794-ABDD-02E5-E22FB8BA63BD}"/>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6" name="Footer Placeholder 5">
            <a:extLst>
              <a:ext uri="{FF2B5EF4-FFF2-40B4-BE49-F238E27FC236}">
                <a16:creationId xmlns:a16="http://schemas.microsoft.com/office/drawing/2014/main" id="{430A1D7E-12D0-1872-3BA0-1F0CBEC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5936E-6F9D-B4F2-7339-63300305F686}"/>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5709647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916A2-9D3C-7CCA-5E0C-B135EEC85E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B9B4A-D678-88EC-90FD-20240F4A3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1E6D8D-B329-38E5-0B0D-A9DB4A6E5F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6E64C2-801D-A707-A37A-E893DC7073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23D92E-5BC6-F078-1B60-2A021B07A0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94DE83-3FE3-FBD0-0D47-6E0337AA2CE6}"/>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8" name="Footer Placeholder 7">
            <a:extLst>
              <a:ext uri="{FF2B5EF4-FFF2-40B4-BE49-F238E27FC236}">
                <a16:creationId xmlns:a16="http://schemas.microsoft.com/office/drawing/2014/main" id="{BA678131-C715-01B5-FD03-69AED0559A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5D82A-F405-6ABA-990E-B5483D25DB26}"/>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347955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6/24/2025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7C82-89DB-BD03-F2FC-F9AE1615CB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A50222-A9C4-CA66-2DE4-F361043BA83A}"/>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4" name="Footer Placeholder 3">
            <a:extLst>
              <a:ext uri="{FF2B5EF4-FFF2-40B4-BE49-F238E27FC236}">
                <a16:creationId xmlns:a16="http://schemas.microsoft.com/office/drawing/2014/main" id="{5D038142-5EE8-0608-014C-DF87E4BD4C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8100D4-F6F5-50F2-787E-40D0527472C5}"/>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2588362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F9C1AC-6E3F-9A16-A1B7-FF64C2501B40}"/>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3" name="Footer Placeholder 2">
            <a:extLst>
              <a:ext uri="{FF2B5EF4-FFF2-40B4-BE49-F238E27FC236}">
                <a16:creationId xmlns:a16="http://schemas.microsoft.com/office/drawing/2014/main" id="{39F1FA88-B096-EAD8-3E17-CD0BE259F1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3E020-E460-04C1-B83F-C1A281E1270C}"/>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9292293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6B47-9FCF-15E6-85C0-C3506EC76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5C7EE0-5CA0-373D-E44F-E39DE869B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50A5A6-9866-9803-D78D-75191F600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223255-CB03-7637-8126-8B3C60F6B8AD}"/>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6" name="Footer Placeholder 5">
            <a:extLst>
              <a:ext uri="{FF2B5EF4-FFF2-40B4-BE49-F238E27FC236}">
                <a16:creationId xmlns:a16="http://schemas.microsoft.com/office/drawing/2014/main" id="{CE880A6C-4E47-26C4-F57A-D141BAF6E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2C16D-E105-BB61-36BD-E69DD21C4B78}"/>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7261741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0746-DB19-FBF8-CAE4-A8574BB37A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B7475E-6C04-DD4E-9396-B61152850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78C6A-2A6A-610F-240F-0E96F6BFE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2C8076-D079-952B-2005-D3419A97D03E}"/>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6" name="Footer Placeholder 5">
            <a:extLst>
              <a:ext uri="{FF2B5EF4-FFF2-40B4-BE49-F238E27FC236}">
                <a16:creationId xmlns:a16="http://schemas.microsoft.com/office/drawing/2014/main" id="{ADE658D5-06D6-3CD1-237F-19E29892DD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68B9E-2DCB-3AAD-B722-7454FBE9CC39}"/>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2390263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B289-386C-5985-26E4-1B97A37954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60932C-3E0B-0A7C-8CA3-D8FE60B559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9128A-A2FE-7BA2-25E5-9715E44E6988}"/>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5" name="Footer Placeholder 4">
            <a:extLst>
              <a:ext uri="{FF2B5EF4-FFF2-40B4-BE49-F238E27FC236}">
                <a16:creationId xmlns:a16="http://schemas.microsoft.com/office/drawing/2014/main" id="{7DF75334-1ED0-9322-404B-ECDD0DAA7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CC19D-28B1-C837-6E51-A0D24769D700}"/>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2550014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D5F407-95AC-E826-AB2D-0B58FCCEBB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EB07B3-C19F-1C25-1157-4F8512ECB1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E321E-DE21-5E0B-8561-FBE34F4890BB}"/>
              </a:ext>
            </a:extLst>
          </p:cNvPr>
          <p:cNvSpPr>
            <a:spLocks noGrp="1"/>
          </p:cNvSpPr>
          <p:nvPr>
            <p:ph type="dt" sz="half" idx="10"/>
          </p:nvPr>
        </p:nvSpPr>
        <p:spPr/>
        <p:txBody>
          <a:bodyPr/>
          <a:lstStyle/>
          <a:p>
            <a:fld id="{848AFD01-8FA4-4CDB-8958-0EA29555566A}" type="datetimeFigureOut">
              <a:rPr lang="en-US" smtClean="0"/>
              <a:t>6/24/2025</a:t>
            </a:fld>
            <a:endParaRPr lang="en-US"/>
          </a:p>
        </p:txBody>
      </p:sp>
      <p:sp>
        <p:nvSpPr>
          <p:cNvPr id="5" name="Footer Placeholder 4">
            <a:extLst>
              <a:ext uri="{FF2B5EF4-FFF2-40B4-BE49-F238E27FC236}">
                <a16:creationId xmlns:a16="http://schemas.microsoft.com/office/drawing/2014/main" id="{0DADE52E-DDA6-FEFC-08F9-0D83EB1A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8CE4CA-AC17-D5BE-DB85-B4C05B7E833C}"/>
              </a:ext>
            </a:extLst>
          </p:cNvPr>
          <p:cNvSpPr>
            <a:spLocks noGrp="1"/>
          </p:cNvSpPr>
          <p:nvPr>
            <p:ph type="sldNum" sz="quarter" idx="12"/>
          </p:nvPr>
        </p:nvSpPr>
        <p:spPr/>
        <p:txBody>
          <a:bodyPr/>
          <a:lstStyle/>
          <a:p>
            <a:fld id="{43FE3424-DAC3-4207-9496-B8767A152A3A}" type="slidenum">
              <a:rPr lang="en-US" smtClean="0"/>
              <a:t>‹#›</a:t>
            </a:fld>
            <a:endParaRPr lang="en-US"/>
          </a:p>
        </p:txBody>
      </p:sp>
    </p:spTree>
    <p:extLst>
      <p:ext uri="{BB962C8B-B14F-4D97-AF65-F5344CB8AC3E}">
        <p14:creationId xmlns:p14="http://schemas.microsoft.com/office/powerpoint/2010/main" val="30916387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31B3-1443-9CB1-25F9-BAB4679D2B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3EDB9B-B64E-0E30-BF17-60285A373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5F497F-ACC7-CAE5-80F2-1A40B9F9CCB2}"/>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5" name="Footer Placeholder 4">
            <a:extLst>
              <a:ext uri="{FF2B5EF4-FFF2-40B4-BE49-F238E27FC236}">
                <a16:creationId xmlns:a16="http://schemas.microsoft.com/office/drawing/2014/main" id="{D6C9BC78-95E9-64B3-C01F-C37D200FC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C71FC-7FD6-706A-0AC0-2F2C9691ABB7}"/>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29150210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3D5F-A6D2-6B53-4AAA-63A255293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5C2EE-ABCE-6877-30AC-4A0DEF779C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B0AFE-DAEB-4661-12C8-48834757ABB0}"/>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5" name="Footer Placeholder 4">
            <a:extLst>
              <a:ext uri="{FF2B5EF4-FFF2-40B4-BE49-F238E27FC236}">
                <a16:creationId xmlns:a16="http://schemas.microsoft.com/office/drawing/2014/main" id="{31E02990-23A2-D359-72FE-662EFBA03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B88B9-98FA-FFFB-22F5-2551CA4047DE}"/>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41890568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92D1-5778-C6A9-36E5-292D95C07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2EDF30-0DC6-B872-6DA4-79D9A910B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DF2E4F-9327-11D5-EEEB-5C25F39A2330}"/>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5" name="Footer Placeholder 4">
            <a:extLst>
              <a:ext uri="{FF2B5EF4-FFF2-40B4-BE49-F238E27FC236}">
                <a16:creationId xmlns:a16="http://schemas.microsoft.com/office/drawing/2014/main" id="{DBDB1F87-8999-4A29-0D67-DF85AD0BA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909B0-E552-E585-CB31-338F95649FE3}"/>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31103163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6BAB-C8ED-0350-ED48-90CDC55544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48A73-1745-3430-7B2E-86184656EC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57CB8-3F6F-514E-29E6-FD5662EC24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826558-2648-6D0A-9D8F-B44623D28BF1}"/>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6" name="Footer Placeholder 5">
            <a:extLst>
              <a:ext uri="{FF2B5EF4-FFF2-40B4-BE49-F238E27FC236}">
                <a16:creationId xmlns:a16="http://schemas.microsoft.com/office/drawing/2014/main" id="{39B14CBF-C21D-5A84-E828-E0F0EAAB8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BD6F5-3F01-6F08-888E-4B90383FAC51}"/>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334598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6/24/2025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B84B2-FFD7-FBDB-0D19-028E050AD7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3367A8-8F56-9293-D25F-836BC714BB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93E7EF-FFAE-444D-199D-A567F32FFC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B9296-D231-EE95-773B-8F2503C4D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D653ED-DCD8-6AB6-F2BD-92CBFE3D7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B0AB29-F3B3-588C-124E-FA29397C70A9}"/>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8" name="Footer Placeholder 7">
            <a:extLst>
              <a:ext uri="{FF2B5EF4-FFF2-40B4-BE49-F238E27FC236}">
                <a16:creationId xmlns:a16="http://schemas.microsoft.com/office/drawing/2014/main" id="{F4DB6428-3171-F4FD-338D-38E9283F26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586979-324F-6857-2276-7EDF4E96CCD8}"/>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20074493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733D-38DE-F102-FA55-FA57DBA93E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13C92A-4C48-FE6B-4719-81D4334DF683}"/>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4" name="Footer Placeholder 3">
            <a:extLst>
              <a:ext uri="{FF2B5EF4-FFF2-40B4-BE49-F238E27FC236}">
                <a16:creationId xmlns:a16="http://schemas.microsoft.com/office/drawing/2014/main" id="{0916A88C-3CCC-1210-2D18-2272DCD91E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255EC-A7C3-2111-FF98-6D06ED51A793}"/>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8821077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D7C8FD-B565-21ED-07D9-73731F1F3659}"/>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3" name="Footer Placeholder 2">
            <a:extLst>
              <a:ext uri="{FF2B5EF4-FFF2-40B4-BE49-F238E27FC236}">
                <a16:creationId xmlns:a16="http://schemas.microsoft.com/office/drawing/2014/main" id="{CFC2AD27-C8DF-D1AC-F8BA-289E9B2397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178D26-8BD6-F139-BF4B-688285301223}"/>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147560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8339-7481-FEF1-7D20-F4334025C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8B4AD9-43FB-099A-FA44-7CEBEB02EC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6BA30C-468A-1B38-38FF-50BA832D0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6E81C-2F15-FAE8-3F31-F319065E63C0}"/>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6" name="Footer Placeholder 5">
            <a:extLst>
              <a:ext uri="{FF2B5EF4-FFF2-40B4-BE49-F238E27FC236}">
                <a16:creationId xmlns:a16="http://schemas.microsoft.com/office/drawing/2014/main" id="{B3F0D369-7788-2E0C-304D-00C32AD92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368E6-7C34-DFC4-9ED7-FD08EE4A91E4}"/>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19291457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198-58EB-1AC5-0A20-2D12DB19A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21F6D-8261-D4A4-20B2-18494C075A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6790AF-B6CF-1286-0B18-7E9C8A23D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7A7202-0E79-863C-0852-A49B34ABAFC3}"/>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6" name="Footer Placeholder 5">
            <a:extLst>
              <a:ext uri="{FF2B5EF4-FFF2-40B4-BE49-F238E27FC236}">
                <a16:creationId xmlns:a16="http://schemas.microsoft.com/office/drawing/2014/main" id="{E429BDAE-6F93-53AF-2027-D86ED72C3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CF375-F310-B633-5A4C-B874AFCD04F3}"/>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39942642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7B55-1CC8-79B7-EDC6-505B3BE329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E55D45-B6C3-75F8-2387-7E55F9119D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8AB70-463C-9CC9-E5DD-1D9A3086F278}"/>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5" name="Footer Placeholder 4">
            <a:extLst>
              <a:ext uri="{FF2B5EF4-FFF2-40B4-BE49-F238E27FC236}">
                <a16:creationId xmlns:a16="http://schemas.microsoft.com/office/drawing/2014/main" id="{EFA24450-9481-557D-0CFC-11BE2FDF0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19DB8-FC6C-2013-AE39-5CAF49941EEA}"/>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34129094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B0A751-F9F1-6F10-7724-87D815BABA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95305D-E3CE-979B-239E-0E1B85721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7DB30-87CC-F2C5-F259-FCFE0FD69C19}"/>
              </a:ext>
            </a:extLst>
          </p:cNvPr>
          <p:cNvSpPr>
            <a:spLocks noGrp="1"/>
          </p:cNvSpPr>
          <p:nvPr>
            <p:ph type="dt" sz="half" idx="10"/>
          </p:nvPr>
        </p:nvSpPr>
        <p:spPr/>
        <p:txBody>
          <a:bodyPr/>
          <a:lstStyle/>
          <a:p>
            <a:fld id="{BA2AF354-5187-4E61-B255-21406940F7C6}" type="datetimeFigureOut">
              <a:rPr lang="en-US" smtClean="0"/>
              <a:t>6/24/2025</a:t>
            </a:fld>
            <a:endParaRPr lang="en-US"/>
          </a:p>
        </p:txBody>
      </p:sp>
      <p:sp>
        <p:nvSpPr>
          <p:cNvPr id="5" name="Footer Placeholder 4">
            <a:extLst>
              <a:ext uri="{FF2B5EF4-FFF2-40B4-BE49-F238E27FC236}">
                <a16:creationId xmlns:a16="http://schemas.microsoft.com/office/drawing/2014/main" id="{17534977-9632-2506-0528-5DCC40810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F5FAF-334F-610A-299B-4AA2561B2A3F}"/>
              </a:ext>
            </a:extLst>
          </p:cNvPr>
          <p:cNvSpPr>
            <a:spLocks noGrp="1"/>
          </p:cNvSpPr>
          <p:nvPr>
            <p:ph type="sldNum" sz="quarter" idx="12"/>
          </p:nvPr>
        </p:nvSpPr>
        <p:spPr/>
        <p:txBody>
          <a:bodyPr/>
          <a:lstStyle/>
          <a:p>
            <a:fld id="{00FB2C1F-EF9E-4C98-84CC-438DA5D001C0}" type="slidenum">
              <a:rPr lang="en-US" smtClean="0"/>
              <a:t>‹#›</a:t>
            </a:fld>
            <a:endParaRPr lang="en-US"/>
          </a:p>
        </p:txBody>
      </p:sp>
    </p:spTree>
    <p:extLst>
      <p:ext uri="{BB962C8B-B14F-4D97-AF65-F5344CB8AC3E}">
        <p14:creationId xmlns:p14="http://schemas.microsoft.com/office/powerpoint/2010/main" val="433832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0006-5617-083B-767D-73FA2A29F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907706-4985-93BF-5EF6-D8910E36A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878914-6993-E7D4-14A1-DB25CA05BA30}"/>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5" name="Footer Placeholder 4">
            <a:extLst>
              <a:ext uri="{FF2B5EF4-FFF2-40B4-BE49-F238E27FC236}">
                <a16:creationId xmlns:a16="http://schemas.microsoft.com/office/drawing/2014/main" id="{9AA562A2-08C9-42D8-421C-23AB29185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38260-DBDD-8A12-A623-A59885001BA9}"/>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1148976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5FBC-DA4B-FD5F-5910-58A51992E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D9B1E-D8BF-9FAE-C707-5FCD8EBE53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51E84-0681-517D-7B1C-F78C54CE4BD4}"/>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5" name="Footer Placeholder 4">
            <a:extLst>
              <a:ext uri="{FF2B5EF4-FFF2-40B4-BE49-F238E27FC236}">
                <a16:creationId xmlns:a16="http://schemas.microsoft.com/office/drawing/2014/main" id="{9D099CDE-4284-D832-CF51-32CE293DD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60E4B-8EFC-8BD9-EB1E-4FAD9F4DB884}"/>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40662774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ACB9-8403-EE4A-13A3-21BCFDCE87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9F8FA0-963A-04D0-E230-A8A134E99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7CF1D1-5A9D-F4F2-B0AB-FA87FB3AEBFE}"/>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5" name="Footer Placeholder 4">
            <a:extLst>
              <a:ext uri="{FF2B5EF4-FFF2-40B4-BE49-F238E27FC236}">
                <a16:creationId xmlns:a16="http://schemas.microsoft.com/office/drawing/2014/main" id="{D554CCDC-A4EE-AF91-4BAC-D947A7F2E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A7336-66EC-4EA5-5320-C95E22B54B46}"/>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57650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6/24/2025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5622-1A04-D6B2-3B85-16B8D143B7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68B3A-862A-EE7F-392D-325F2C2C11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3B7323-367E-FCC4-12C8-0A66681BA3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73ABEF-BB8D-FA79-7F11-8424563DDAC2}"/>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6" name="Footer Placeholder 5">
            <a:extLst>
              <a:ext uri="{FF2B5EF4-FFF2-40B4-BE49-F238E27FC236}">
                <a16:creationId xmlns:a16="http://schemas.microsoft.com/office/drawing/2014/main" id="{BC2DDF19-C6EA-4D9F-BD81-99319D4C6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FD500-E3F2-2B51-4079-D5194E70C4D4}"/>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36303297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6E63-A263-71C0-9189-10E46FBCD9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228C7-DC92-2FF6-0230-975227B29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52CBEE-CF54-6EEE-1402-80AEBA9892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97F60E-A4EA-87F3-74A8-796A6951FD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B0989E-CD26-4196-EA6C-5A3E051B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AC3C18-6DE1-0C46-F8E7-EC6994B67B98}"/>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8" name="Footer Placeholder 7">
            <a:extLst>
              <a:ext uri="{FF2B5EF4-FFF2-40B4-BE49-F238E27FC236}">
                <a16:creationId xmlns:a16="http://schemas.microsoft.com/office/drawing/2014/main" id="{C50E9146-0B22-E4D4-D368-065D5CA4D5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440EA-C4F8-53FC-8525-5B720A942A37}"/>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865353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1FC6-9191-1B68-EC45-03783D2B48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2A26B6-2799-5CA4-C8CC-6F8C0512728C}"/>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4" name="Footer Placeholder 3">
            <a:extLst>
              <a:ext uri="{FF2B5EF4-FFF2-40B4-BE49-F238E27FC236}">
                <a16:creationId xmlns:a16="http://schemas.microsoft.com/office/drawing/2014/main" id="{E3DD6E28-A478-73BB-4DBF-B45912C83B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CB87B5-049F-0EA2-511A-046048EF71F4}"/>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13165268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1BC732-BE44-8DBA-FF3D-777C550C79C2}"/>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3" name="Footer Placeholder 2">
            <a:extLst>
              <a:ext uri="{FF2B5EF4-FFF2-40B4-BE49-F238E27FC236}">
                <a16:creationId xmlns:a16="http://schemas.microsoft.com/office/drawing/2014/main" id="{D03DF587-38A7-075C-587E-F835638448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687150-039D-F902-56F9-880F3448090E}"/>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42021805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CCC5-FD7B-85D5-3630-A35F08D9AB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4CF4B7-90F1-1AA6-C2C5-0D7D607E2D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9A965-4BA9-E728-0AF8-AF820C431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79F365-F809-ACE0-D832-7E699B3B37F5}"/>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6" name="Footer Placeholder 5">
            <a:extLst>
              <a:ext uri="{FF2B5EF4-FFF2-40B4-BE49-F238E27FC236}">
                <a16:creationId xmlns:a16="http://schemas.microsoft.com/office/drawing/2014/main" id="{3DCE7D87-4E1F-14D7-E723-CAAA8AFDC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E6F83-10A3-463C-DC91-C2C551081A13}"/>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40788494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D2C35-9729-2615-DBF8-77FA8086FF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EC6518-7B38-999E-EF15-AE414AF994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EC0D4E-12A9-C794-2EB5-72A46ED13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BDF04-F137-3084-5D7D-3EF5ED8CF077}"/>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6" name="Footer Placeholder 5">
            <a:extLst>
              <a:ext uri="{FF2B5EF4-FFF2-40B4-BE49-F238E27FC236}">
                <a16:creationId xmlns:a16="http://schemas.microsoft.com/office/drawing/2014/main" id="{8588739F-26E5-19C9-6F28-0A709775A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4D25D-441A-C5F3-E1AA-E4CB0A7395EF}"/>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18518728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0395-310A-F746-480A-36A56DEE75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EBC00D-A7CA-C520-6AFC-8D6B992913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F64FC-F8EC-190C-3E8B-14EBF6780482}"/>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5" name="Footer Placeholder 4">
            <a:extLst>
              <a:ext uri="{FF2B5EF4-FFF2-40B4-BE49-F238E27FC236}">
                <a16:creationId xmlns:a16="http://schemas.microsoft.com/office/drawing/2014/main" id="{D7E3E366-2AC6-8067-4050-2C0C42261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A6BA7A-8A2E-895B-5B0D-E932BA0D72B1}"/>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39857567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82152-26C0-7B47-1355-A1CD280EFB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8FD16D-2679-7330-2FF6-BE5A3BF3C5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CECE1-336E-95D6-B99F-809F0DDC8425}"/>
              </a:ext>
            </a:extLst>
          </p:cNvPr>
          <p:cNvSpPr>
            <a:spLocks noGrp="1"/>
          </p:cNvSpPr>
          <p:nvPr>
            <p:ph type="dt" sz="half" idx="10"/>
          </p:nvPr>
        </p:nvSpPr>
        <p:spPr/>
        <p:txBody>
          <a:bodyPr/>
          <a:lstStyle/>
          <a:p>
            <a:fld id="{E1BB3313-1FC5-40F6-86C6-19FF8F555E6A}" type="datetimeFigureOut">
              <a:rPr lang="en-US" smtClean="0"/>
              <a:t>6/24/2025</a:t>
            </a:fld>
            <a:endParaRPr lang="en-US"/>
          </a:p>
        </p:txBody>
      </p:sp>
      <p:sp>
        <p:nvSpPr>
          <p:cNvPr id="5" name="Footer Placeholder 4">
            <a:extLst>
              <a:ext uri="{FF2B5EF4-FFF2-40B4-BE49-F238E27FC236}">
                <a16:creationId xmlns:a16="http://schemas.microsoft.com/office/drawing/2014/main" id="{8B7621CC-999E-99CE-FAFC-EAB218231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EAC8D-8F55-C6EE-A01D-4389B86E3B63}"/>
              </a:ext>
            </a:extLst>
          </p:cNvPr>
          <p:cNvSpPr>
            <a:spLocks noGrp="1"/>
          </p:cNvSpPr>
          <p:nvPr>
            <p:ph type="sldNum" sz="quarter" idx="12"/>
          </p:nvPr>
        </p:nvSpPr>
        <p:spPr/>
        <p:txBody>
          <a:bodyPr/>
          <a:lstStyle/>
          <a:p>
            <a:fld id="{F5DC6056-9F49-406C-AB5C-8C9079C97517}" type="slidenum">
              <a:rPr lang="en-US" smtClean="0"/>
              <a:t>‹#›</a:t>
            </a:fld>
            <a:endParaRPr lang="en-US"/>
          </a:p>
        </p:txBody>
      </p:sp>
    </p:spTree>
    <p:extLst>
      <p:ext uri="{BB962C8B-B14F-4D97-AF65-F5344CB8AC3E}">
        <p14:creationId xmlns:p14="http://schemas.microsoft.com/office/powerpoint/2010/main" val="7676695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05FF-39DB-5C4E-108B-063D88875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5A4100-1B75-894C-C98B-ABEE98F6F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AEB1E-88B5-3E75-A8A0-0FD090D370D3}"/>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5" name="Footer Placeholder 4">
            <a:extLst>
              <a:ext uri="{FF2B5EF4-FFF2-40B4-BE49-F238E27FC236}">
                <a16:creationId xmlns:a16="http://schemas.microsoft.com/office/drawing/2014/main" id="{E9D86126-3F1F-4B58-4F8D-87B901F0C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5EA5B-0364-8AAB-7037-3480D0843910}"/>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23794854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BC1B-DEE1-1383-C118-645C31C669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9F0B49-1422-61D1-35D9-359D4D6C0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F18EE2-9931-0005-CBBF-CC248C88E9AD}"/>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5" name="Footer Placeholder 4">
            <a:extLst>
              <a:ext uri="{FF2B5EF4-FFF2-40B4-BE49-F238E27FC236}">
                <a16:creationId xmlns:a16="http://schemas.microsoft.com/office/drawing/2014/main" id="{06079774-56D7-CEAE-BE36-DFBEC5B20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45DFE-9A49-D613-FCAF-1A9B6718AA0B}"/>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14935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6/24/2025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B0F-436E-8CC8-6100-229BB3B1A3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EFBE61-EB09-07C4-15FD-8830757FE9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B83C4D-2E28-3DB4-FA57-865FFA150F22}"/>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5" name="Footer Placeholder 4">
            <a:extLst>
              <a:ext uri="{FF2B5EF4-FFF2-40B4-BE49-F238E27FC236}">
                <a16:creationId xmlns:a16="http://schemas.microsoft.com/office/drawing/2014/main" id="{5B46EEF3-327B-F84D-4220-A1E69938E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F418F-F5E1-A786-FA96-F8C8C5ED0F12}"/>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41906998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C077-42AD-7F27-A3B7-B231D7488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9D3A6-4D42-5B5F-A303-890305E5CF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4FED3-E908-2BD4-4A28-78DA70659B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A56D8E-7FF2-3A06-4639-AFB5654692A9}"/>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6" name="Footer Placeholder 5">
            <a:extLst>
              <a:ext uri="{FF2B5EF4-FFF2-40B4-BE49-F238E27FC236}">
                <a16:creationId xmlns:a16="http://schemas.microsoft.com/office/drawing/2014/main" id="{5E353910-4239-ED64-B408-E0C98BA69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C2C3E7-2F31-8AE2-9391-BB01E34E7A50}"/>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40596008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3570-BB28-C019-4E66-D0F276AE13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0E73A6-9627-BAE2-C1A2-1DC797A472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2C7E0-F7D9-0EE5-280F-F9A22BB9C9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DDF335-56F8-3C29-5A3F-93D84456A9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557EC2-F9B6-6F8E-A77E-F83670AAD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94A33E-1BDD-1D8F-5221-9AB85A37C490}"/>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8" name="Footer Placeholder 7">
            <a:extLst>
              <a:ext uri="{FF2B5EF4-FFF2-40B4-BE49-F238E27FC236}">
                <a16:creationId xmlns:a16="http://schemas.microsoft.com/office/drawing/2014/main" id="{7CA31AB8-EABB-E423-FF98-BA596884EF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4A56B-15F7-D0CA-9D91-17823069F1FA}"/>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19799786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8C64-609D-9188-5507-4626D45B74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BC999-9EC6-C580-A895-4D8640552F6A}"/>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4" name="Footer Placeholder 3">
            <a:extLst>
              <a:ext uri="{FF2B5EF4-FFF2-40B4-BE49-F238E27FC236}">
                <a16:creationId xmlns:a16="http://schemas.microsoft.com/office/drawing/2014/main" id="{6ED0E5E9-8AC0-3502-63A1-0B2DF948E2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3C0938-BB8C-1C59-9EF8-AE30FB19E896}"/>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17340791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54B24-C545-BAB1-7A29-78BB1B01C482}"/>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3" name="Footer Placeholder 2">
            <a:extLst>
              <a:ext uri="{FF2B5EF4-FFF2-40B4-BE49-F238E27FC236}">
                <a16:creationId xmlns:a16="http://schemas.microsoft.com/office/drawing/2014/main" id="{928C11B7-3CEF-5E75-5D9F-273B501B07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42CA70-A28F-454D-19F0-2010F566379F}"/>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22821442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AD32-1421-952D-0633-8B26971BE6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7E4368-0188-200F-B1B7-B0449330C2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3BB6CF-19B5-F6ED-1A7D-AD51958E7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2AA-FEFD-F639-8153-2B9E2094B8CB}"/>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6" name="Footer Placeholder 5">
            <a:extLst>
              <a:ext uri="{FF2B5EF4-FFF2-40B4-BE49-F238E27FC236}">
                <a16:creationId xmlns:a16="http://schemas.microsoft.com/office/drawing/2014/main" id="{A33C3331-6B71-EA01-FB17-B627AF817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B9408-77B7-7E9D-AE26-6042DD1BE743}"/>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1916547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1462-D185-C2AC-BD08-C97E20E7D7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D8A5C2-F3F4-4368-B319-91E146A9E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6A8A0F-0108-6F1D-596D-F3747B9FB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342B7-3DB8-3B5D-1176-0008EDB5A635}"/>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6" name="Footer Placeholder 5">
            <a:extLst>
              <a:ext uri="{FF2B5EF4-FFF2-40B4-BE49-F238E27FC236}">
                <a16:creationId xmlns:a16="http://schemas.microsoft.com/office/drawing/2014/main" id="{6A5FBD46-2B89-69DB-C290-6331C7B99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02DEA1-C434-59F0-99F1-BF4585DA35B2}"/>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3522138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21AD-CC4F-7322-A3E2-BF94734B9C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46B153-5C1C-E44C-406A-F6AB3380D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AF4E2-8E28-66FD-A1BF-9A332D832431}"/>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5" name="Footer Placeholder 4">
            <a:extLst>
              <a:ext uri="{FF2B5EF4-FFF2-40B4-BE49-F238E27FC236}">
                <a16:creationId xmlns:a16="http://schemas.microsoft.com/office/drawing/2014/main" id="{37B94871-90EE-492D-DDED-7AA4ADA92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92427-4618-31A2-722A-F036B4E7D240}"/>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12515977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0021E0-9811-804C-3DB5-9546C34D9A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5402AA-72F5-F3E5-B537-3639CAB078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CDCEE-FEA6-FDE2-DCD7-A6D121C193C5}"/>
              </a:ext>
            </a:extLst>
          </p:cNvPr>
          <p:cNvSpPr>
            <a:spLocks noGrp="1"/>
          </p:cNvSpPr>
          <p:nvPr>
            <p:ph type="dt" sz="half" idx="10"/>
          </p:nvPr>
        </p:nvSpPr>
        <p:spPr/>
        <p:txBody>
          <a:bodyPr/>
          <a:lstStyle/>
          <a:p>
            <a:fld id="{354EAD53-98F2-4078-BC69-87DBD87F9355}" type="datetimeFigureOut">
              <a:rPr lang="en-US" smtClean="0"/>
              <a:t>6/24/2025</a:t>
            </a:fld>
            <a:endParaRPr lang="en-US"/>
          </a:p>
        </p:txBody>
      </p:sp>
      <p:sp>
        <p:nvSpPr>
          <p:cNvPr id="5" name="Footer Placeholder 4">
            <a:extLst>
              <a:ext uri="{FF2B5EF4-FFF2-40B4-BE49-F238E27FC236}">
                <a16:creationId xmlns:a16="http://schemas.microsoft.com/office/drawing/2014/main" id="{E28C22D1-C5EB-229B-6ECB-2D854CEFF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B759C8-766B-DC2C-2434-81637617B2D8}"/>
              </a:ext>
            </a:extLst>
          </p:cNvPr>
          <p:cNvSpPr>
            <a:spLocks noGrp="1"/>
          </p:cNvSpPr>
          <p:nvPr>
            <p:ph type="sldNum" sz="quarter" idx="12"/>
          </p:nvPr>
        </p:nvSpPr>
        <p:spPr/>
        <p:txBody>
          <a:bodyPr/>
          <a:lstStyle/>
          <a:p>
            <a:fld id="{986155F8-7DB9-41C3-A90F-FD3E676B9F75}" type="slidenum">
              <a:rPr lang="en-US" smtClean="0"/>
              <a:t>‹#›</a:t>
            </a:fld>
            <a:endParaRPr lang="en-US"/>
          </a:p>
        </p:txBody>
      </p:sp>
    </p:spTree>
    <p:extLst>
      <p:ext uri="{BB962C8B-B14F-4D97-AF65-F5344CB8AC3E}">
        <p14:creationId xmlns:p14="http://schemas.microsoft.com/office/powerpoint/2010/main" val="4112036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37F7-EC05-B22D-6C82-689FE6C2C9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C15BF4-376F-886D-3302-2F37B0DCD3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9124C4-3D02-FE00-078E-CE4F73AA4718}"/>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5" name="Footer Placeholder 4">
            <a:extLst>
              <a:ext uri="{FF2B5EF4-FFF2-40B4-BE49-F238E27FC236}">
                <a16:creationId xmlns:a16="http://schemas.microsoft.com/office/drawing/2014/main" id="{E1D97299-CE2C-2C1E-6D99-8253057C9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3AC36-808D-44C9-BDA9-0C98D948CB5F}"/>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2709924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6/24/2025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B597-C706-89A7-F896-F676819DAE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15ADEB-9CE3-007A-4BFD-589F63B6FA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52A0D-18B4-6344-4EF3-6796525E795C}"/>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5" name="Footer Placeholder 4">
            <a:extLst>
              <a:ext uri="{FF2B5EF4-FFF2-40B4-BE49-F238E27FC236}">
                <a16:creationId xmlns:a16="http://schemas.microsoft.com/office/drawing/2014/main" id="{D362B387-214E-DCF1-4F13-69A407CE0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D68FB-4517-0CB4-F86D-10E94CFEF32E}"/>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1568337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B62C-B3FD-A5CF-503F-1D6A74E7F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5EEF9-3633-CAF0-8447-98183B9BF7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2B53FE-BDE3-527A-6A2B-71F40720D76A}"/>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5" name="Footer Placeholder 4">
            <a:extLst>
              <a:ext uri="{FF2B5EF4-FFF2-40B4-BE49-F238E27FC236}">
                <a16:creationId xmlns:a16="http://schemas.microsoft.com/office/drawing/2014/main" id="{0BB834CC-3EC5-6D77-478A-C3EE7B8FB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9D7CF-27C3-4BFC-50C5-B5CEEB92AF3D}"/>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375121256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CB82-34E3-8BCB-2E9B-057E2B730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64047-66F4-D1E5-B531-64854C4A23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61FAC-96A0-F7E2-DC6E-1049059357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86E82E-3797-C6F6-6B82-DB048C74F66D}"/>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6" name="Footer Placeholder 5">
            <a:extLst>
              <a:ext uri="{FF2B5EF4-FFF2-40B4-BE49-F238E27FC236}">
                <a16:creationId xmlns:a16="http://schemas.microsoft.com/office/drawing/2014/main" id="{97F4208A-FA89-D902-903F-233FEE385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C191C-FC04-08C5-F38A-C33D36A73446}"/>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34043192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456E-3105-DC5B-8ABB-C681127CB4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F7B3C0-E153-6A1A-F508-80F9E25EA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CE133A-7EF8-CB60-B183-F7B96E4798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53BE8D-3106-5FD6-F873-5829E8DCF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216A65-57F0-42CC-6286-CC5D1A41F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B70C97-326E-4B3D-0C02-B06FD734A597}"/>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8" name="Footer Placeholder 7">
            <a:extLst>
              <a:ext uri="{FF2B5EF4-FFF2-40B4-BE49-F238E27FC236}">
                <a16:creationId xmlns:a16="http://schemas.microsoft.com/office/drawing/2014/main" id="{2D6DA208-7AE0-FB5C-5A91-3B1EE33975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0FA172-4E8A-65E5-9A75-3A83700B8BFA}"/>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14909923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A8F8-23C5-A0DE-E886-0D05B5E125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AF91A-8FF5-998D-1DD0-009C95895448}"/>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4" name="Footer Placeholder 3">
            <a:extLst>
              <a:ext uri="{FF2B5EF4-FFF2-40B4-BE49-F238E27FC236}">
                <a16:creationId xmlns:a16="http://schemas.microsoft.com/office/drawing/2014/main" id="{BA44D8C3-E6BC-3259-64D4-1E75E58BA0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CA0150-B140-491D-4690-F0818FD52109}"/>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13749326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9602D-4C2A-9785-C7A1-D12093290058}"/>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3" name="Footer Placeholder 2">
            <a:extLst>
              <a:ext uri="{FF2B5EF4-FFF2-40B4-BE49-F238E27FC236}">
                <a16:creationId xmlns:a16="http://schemas.microsoft.com/office/drawing/2014/main" id="{572E04A3-A1D6-9500-CE50-36DCE7564C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DD0223-A5E0-97C1-E043-083130838690}"/>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2569204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D347-CBF9-F446-BBD3-1243BE9CD7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0C7C1A-56AA-698C-C822-CCE5468E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4020C-0EFD-50AF-3F34-0C38A325A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77C15-CA0D-239D-C961-48F7C4274C03}"/>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6" name="Footer Placeholder 5">
            <a:extLst>
              <a:ext uri="{FF2B5EF4-FFF2-40B4-BE49-F238E27FC236}">
                <a16:creationId xmlns:a16="http://schemas.microsoft.com/office/drawing/2014/main" id="{0C7A739A-2072-FA32-0224-C1490823B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19883-5D48-CDFB-69A4-6CE8E87EF49A}"/>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39297913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D4AA-4B41-AECF-3747-2ECF88640D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EF44FC-44D9-8EB0-206E-704730FF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936EBE-4733-49C8-1BEA-BD0577CCF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E6E1D-4881-6814-5FBE-F67F8D2A6815}"/>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6" name="Footer Placeholder 5">
            <a:extLst>
              <a:ext uri="{FF2B5EF4-FFF2-40B4-BE49-F238E27FC236}">
                <a16:creationId xmlns:a16="http://schemas.microsoft.com/office/drawing/2014/main" id="{DD870022-1FCA-A3D1-7FE4-1F77A5C4F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56A611-0B0C-9613-FB53-1327A6C91DA6}"/>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1253605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59CE-4030-7069-5B9C-15D4BD0288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9548B9-A9E4-5DD0-6350-48C8F525A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59C1D1-D0EB-77D0-DA60-2A891D0DE4A0}"/>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5" name="Footer Placeholder 4">
            <a:extLst>
              <a:ext uri="{FF2B5EF4-FFF2-40B4-BE49-F238E27FC236}">
                <a16:creationId xmlns:a16="http://schemas.microsoft.com/office/drawing/2014/main" id="{BC44E014-DB71-053F-DAA8-A1D967653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F27AB-5BE9-FB1B-DA80-51BAF6F38E19}"/>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15662123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3EF3E-D37D-FBF7-B536-D4051E911E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C5D66E-ECEC-E382-CFE6-3B79D70A64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6A800-50A7-B4D1-070C-F91E8ADCA569}"/>
              </a:ext>
            </a:extLst>
          </p:cNvPr>
          <p:cNvSpPr>
            <a:spLocks noGrp="1"/>
          </p:cNvSpPr>
          <p:nvPr>
            <p:ph type="dt" sz="half" idx="10"/>
          </p:nvPr>
        </p:nvSpPr>
        <p:spPr/>
        <p:txBody>
          <a:bodyPr/>
          <a:lstStyle/>
          <a:p>
            <a:fld id="{D720389F-033A-48FA-AA87-BDA4BBE3751F}" type="datetimeFigureOut">
              <a:rPr lang="en-US" smtClean="0"/>
              <a:t>6/24/2025</a:t>
            </a:fld>
            <a:endParaRPr lang="en-US"/>
          </a:p>
        </p:txBody>
      </p:sp>
      <p:sp>
        <p:nvSpPr>
          <p:cNvPr id="5" name="Footer Placeholder 4">
            <a:extLst>
              <a:ext uri="{FF2B5EF4-FFF2-40B4-BE49-F238E27FC236}">
                <a16:creationId xmlns:a16="http://schemas.microsoft.com/office/drawing/2014/main" id="{8DAA8C5E-3E1E-F400-1249-522515FB2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A3709-F669-51F6-7809-9F66220D4F0C}"/>
              </a:ext>
            </a:extLst>
          </p:cNvPr>
          <p:cNvSpPr>
            <a:spLocks noGrp="1"/>
          </p:cNvSpPr>
          <p:nvPr>
            <p:ph type="sldNum" sz="quarter" idx="12"/>
          </p:nvPr>
        </p:nvSpPr>
        <p:spPr/>
        <p:txBody>
          <a:bodyPr/>
          <a:lstStyle/>
          <a:p>
            <a:fld id="{42D4DD34-4F5F-4327-9E94-26B3B19550E1}" type="slidenum">
              <a:rPr lang="en-US" smtClean="0"/>
              <a:t>‹#›</a:t>
            </a:fld>
            <a:endParaRPr lang="en-US"/>
          </a:p>
        </p:txBody>
      </p:sp>
    </p:spTree>
    <p:extLst>
      <p:ext uri="{BB962C8B-B14F-4D97-AF65-F5344CB8AC3E}">
        <p14:creationId xmlns:p14="http://schemas.microsoft.com/office/powerpoint/2010/main" val="1532742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6/24/2025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300920-787A-E296-B109-02B963F4E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D1773-CF96-2D57-9FED-E2616A8E0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30516-40DA-CB2C-DC47-06639424DC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2E247-9633-4BEB-87DA-7E3175A107E8}" type="datetimeFigureOut">
              <a:rPr lang="en-US" smtClean="0"/>
              <a:t>6/24/2025</a:t>
            </a:fld>
            <a:endParaRPr lang="en-US"/>
          </a:p>
        </p:txBody>
      </p:sp>
      <p:sp>
        <p:nvSpPr>
          <p:cNvPr id="5" name="Footer Placeholder 4">
            <a:extLst>
              <a:ext uri="{FF2B5EF4-FFF2-40B4-BE49-F238E27FC236}">
                <a16:creationId xmlns:a16="http://schemas.microsoft.com/office/drawing/2014/main" id="{076B47F8-5823-C477-EFBC-201D99350C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074EA0-2353-0AB2-280F-C0E007953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49A4B-37B8-43A2-B3BF-1576384B35AC}" type="slidenum">
              <a:rPr lang="en-US" smtClean="0"/>
              <a:t>‹#›</a:t>
            </a:fld>
            <a:endParaRPr lang="en-US"/>
          </a:p>
        </p:txBody>
      </p:sp>
    </p:spTree>
    <p:extLst>
      <p:ext uri="{BB962C8B-B14F-4D97-AF65-F5344CB8AC3E}">
        <p14:creationId xmlns:p14="http://schemas.microsoft.com/office/powerpoint/2010/main" val="222906605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9AEE49-32D9-B007-39C2-9FD5A0036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42F7CE-F6AE-79E3-0620-5EFD031BE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D9E8B-7FD0-D46B-B95B-2F777D655A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77BF8E-E164-47A4-A002-18C3D6663CC7}" type="datetimeFigureOut">
              <a:rPr lang="en-US" smtClean="0"/>
              <a:t>6/24/2025</a:t>
            </a:fld>
            <a:endParaRPr lang="en-US"/>
          </a:p>
        </p:txBody>
      </p:sp>
      <p:sp>
        <p:nvSpPr>
          <p:cNvPr id="5" name="Footer Placeholder 4">
            <a:extLst>
              <a:ext uri="{FF2B5EF4-FFF2-40B4-BE49-F238E27FC236}">
                <a16:creationId xmlns:a16="http://schemas.microsoft.com/office/drawing/2014/main" id="{64DBB75F-70B7-8379-09FC-5037544F4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59677D-FBCB-6569-D3CE-2B0CC8DC28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CCB10-DBF5-4B89-9235-6C75230A4B15}" type="slidenum">
              <a:rPr lang="en-US" smtClean="0"/>
              <a:t>‹#›</a:t>
            </a:fld>
            <a:endParaRPr lang="en-US"/>
          </a:p>
        </p:txBody>
      </p:sp>
    </p:spTree>
    <p:extLst>
      <p:ext uri="{BB962C8B-B14F-4D97-AF65-F5344CB8AC3E}">
        <p14:creationId xmlns:p14="http://schemas.microsoft.com/office/powerpoint/2010/main" val="234315591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241D8B-7995-115F-2055-092E96C303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07419B-C50F-01EB-409C-594893D36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B9170-726C-446B-A16B-88B501BBE1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B95E9-A61D-4729-81F2-2E5A59133834}" type="datetimeFigureOut">
              <a:rPr lang="en-US" smtClean="0"/>
              <a:t>6/24/2025</a:t>
            </a:fld>
            <a:endParaRPr lang="en-US"/>
          </a:p>
        </p:txBody>
      </p:sp>
      <p:sp>
        <p:nvSpPr>
          <p:cNvPr id="5" name="Footer Placeholder 4">
            <a:extLst>
              <a:ext uri="{FF2B5EF4-FFF2-40B4-BE49-F238E27FC236}">
                <a16:creationId xmlns:a16="http://schemas.microsoft.com/office/drawing/2014/main" id="{D90BF72B-F028-4BE6-4FA3-9F4096976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EBC655-295D-03AD-A189-87868256F4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5D098-ECEA-4561-8756-F54126962F56}" type="slidenum">
              <a:rPr lang="en-US" smtClean="0"/>
              <a:t>‹#›</a:t>
            </a:fld>
            <a:endParaRPr lang="en-US"/>
          </a:p>
        </p:txBody>
      </p:sp>
    </p:spTree>
    <p:extLst>
      <p:ext uri="{BB962C8B-B14F-4D97-AF65-F5344CB8AC3E}">
        <p14:creationId xmlns:p14="http://schemas.microsoft.com/office/powerpoint/2010/main" val="519249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4A747-E582-D769-D2BC-6DF17BB73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4548F2-A0C4-F860-E8AA-E019396901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AC53B-60DD-D250-1EE9-BB8514F202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8AFD01-8FA4-4CDB-8958-0EA29555566A}" type="datetimeFigureOut">
              <a:rPr lang="en-US" smtClean="0"/>
              <a:t>6/24/2025</a:t>
            </a:fld>
            <a:endParaRPr lang="en-US"/>
          </a:p>
        </p:txBody>
      </p:sp>
      <p:sp>
        <p:nvSpPr>
          <p:cNvPr id="5" name="Footer Placeholder 4">
            <a:extLst>
              <a:ext uri="{FF2B5EF4-FFF2-40B4-BE49-F238E27FC236}">
                <a16:creationId xmlns:a16="http://schemas.microsoft.com/office/drawing/2014/main" id="{E3FE58CB-84F3-8C60-C0A1-0CA04461D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34BEEA-24ED-F270-E6F9-771134A11A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E3424-DAC3-4207-9496-B8767A152A3A}" type="slidenum">
              <a:rPr lang="en-US" smtClean="0"/>
              <a:t>‹#›</a:t>
            </a:fld>
            <a:endParaRPr lang="en-US"/>
          </a:p>
        </p:txBody>
      </p:sp>
    </p:spTree>
    <p:extLst>
      <p:ext uri="{BB962C8B-B14F-4D97-AF65-F5344CB8AC3E}">
        <p14:creationId xmlns:p14="http://schemas.microsoft.com/office/powerpoint/2010/main" val="264416557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0D350C-95D0-D195-09BF-E4603FE7E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446238-104D-1847-C76B-83CEF2749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0E143-1A99-97AF-F4B7-1A6B7191E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AF354-5187-4E61-B255-21406940F7C6}" type="datetimeFigureOut">
              <a:rPr lang="en-US" smtClean="0"/>
              <a:t>6/24/2025</a:t>
            </a:fld>
            <a:endParaRPr lang="en-US"/>
          </a:p>
        </p:txBody>
      </p:sp>
      <p:sp>
        <p:nvSpPr>
          <p:cNvPr id="5" name="Footer Placeholder 4">
            <a:extLst>
              <a:ext uri="{FF2B5EF4-FFF2-40B4-BE49-F238E27FC236}">
                <a16:creationId xmlns:a16="http://schemas.microsoft.com/office/drawing/2014/main" id="{D046D738-D7C9-152A-C52A-3E394209A7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C8C235-546D-5D30-6571-00687F9486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FB2C1F-EF9E-4C98-84CC-438DA5D001C0}" type="slidenum">
              <a:rPr lang="en-US" smtClean="0"/>
              <a:t>‹#›</a:t>
            </a:fld>
            <a:endParaRPr lang="en-US"/>
          </a:p>
        </p:txBody>
      </p:sp>
    </p:spTree>
    <p:extLst>
      <p:ext uri="{BB962C8B-B14F-4D97-AF65-F5344CB8AC3E}">
        <p14:creationId xmlns:p14="http://schemas.microsoft.com/office/powerpoint/2010/main" val="210320929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10830-7097-2360-2DFC-62AA10E9E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6399A3-03DF-1541-DFE7-084AED3B0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D6680-9E9F-A3F8-42E2-983C8D9538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B3313-1FC5-40F6-86C6-19FF8F555E6A}" type="datetimeFigureOut">
              <a:rPr lang="en-US" smtClean="0"/>
              <a:t>6/24/2025</a:t>
            </a:fld>
            <a:endParaRPr lang="en-US"/>
          </a:p>
        </p:txBody>
      </p:sp>
      <p:sp>
        <p:nvSpPr>
          <p:cNvPr id="5" name="Footer Placeholder 4">
            <a:extLst>
              <a:ext uri="{FF2B5EF4-FFF2-40B4-BE49-F238E27FC236}">
                <a16:creationId xmlns:a16="http://schemas.microsoft.com/office/drawing/2014/main" id="{36392769-7A6B-198A-5E36-49BE9C312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4B7B13-D74B-00A4-BC89-8B8174CC87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DC6056-9F49-406C-AB5C-8C9079C97517}" type="slidenum">
              <a:rPr lang="en-US" smtClean="0"/>
              <a:t>‹#›</a:t>
            </a:fld>
            <a:endParaRPr lang="en-US"/>
          </a:p>
        </p:txBody>
      </p:sp>
    </p:spTree>
    <p:extLst>
      <p:ext uri="{BB962C8B-B14F-4D97-AF65-F5344CB8AC3E}">
        <p14:creationId xmlns:p14="http://schemas.microsoft.com/office/powerpoint/2010/main" val="319899056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6D89DA-73E2-9A38-B592-4C861D3BB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26CB15-1F21-8B9B-D607-137527533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9CCDE-5A45-E5BB-0396-A621BC3FF0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EAD53-98F2-4078-BC69-87DBD87F9355}" type="datetimeFigureOut">
              <a:rPr lang="en-US" smtClean="0"/>
              <a:t>6/24/2025</a:t>
            </a:fld>
            <a:endParaRPr lang="en-US"/>
          </a:p>
        </p:txBody>
      </p:sp>
      <p:sp>
        <p:nvSpPr>
          <p:cNvPr id="5" name="Footer Placeholder 4">
            <a:extLst>
              <a:ext uri="{FF2B5EF4-FFF2-40B4-BE49-F238E27FC236}">
                <a16:creationId xmlns:a16="http://schemas.microsoft.com/office/drawing/2014/main" id="{9A882ACC-2D1D-03CE-06E5-8CAB64695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35468F-DAC4-9FE3-B260-BA16EDC06E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155F8-7DB9-41C3-A90F-FD3E676B9F75}" type="slidenum">
              <a:rPr lang="en-US" smtClean="0"/>
              <a:t>‹#›</a:t>
            </a:fld>
            <a:endParaRPr lang="en-US"/>
          </a:p>
        </p:txBody>
      </p:sp>
    </p:spTree>
    <p:extLst>
      <p:ext uri="{BB962C8B-B14F-4D97-AF65-F5344CB8AC3E}">
        <p14:creationId xmlns:p14="http://schemas.microsoft.com/office/powerpoint/2010/main" val="351617380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1EBD32-972E-E2CB-2719-85F3DB056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C3A427-E663-20C3-B448-693559B5DC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35D98-2231-6168-FBEC-D4AAC8154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20389F-033A-48FA-AA87-BDA4BBE3751F}" type="datetimeFigureOut">
              <a:rPr lang="en-US" smtClean="0"/>
              <a:t>6/24/2025</a:t>
            </a:fld>
            <a:endParaRPr lang="en-US"/>
          </a:p>
        </p:txBody>
      </p:sp>
      <p:sp>
        <p:nvSpPr>
          <p:cNvPr id="5" name="Footer Placeholder 4">
            <a:extLst>
              <a:ext uri="{FF2B5EF4-FFF2-40B4-BE49-F238E27FC236}">
                <a16:creationId xmlns:a16="http://schemas.microsoft.com/office/drawing/2014/main" id="{57BD510D-D5DE-2565-9B6F-9A2E01C53B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99D09-E140-D797-42EC-4D23ACAB7A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4DD34-4F5F-4327-9E94-26B3B19550E1}" type="slidenum">
              <a:rPr lang="en-US" smtClean="0"/>
              <a:t>‹#›</a:t>
            </a:fld>
            <a:endParaRPr lang="en-US"/>
          </a:p>
        </p:txBody>
      </p:sp>
    </p:spTree>
    <p:extLst>
      <p:ext uri="{BB962C8B-B14F-4D97-AF65-F5344CB8AC3E}">
        <p14:creationId xmlns:p14="http://schemas.microsoft.com/office/powerpoint/2010/main" val="174066820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investopedia.com/terms/r/realestate.asp#:~:text=Real%20estate%20is%20defined"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8984" y="430501"/>
            <a:ext cx="7406467" cy="5970297"/>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6276942" y="181911"/>
            <a:ext cx="5915058" cy="3055869"/>
          </a:xfrm>
        </p:spPr>
        <p:txBody>
          <a:bodyPr>
            <a:noAutofit/>
          </a:bodyPr>
          <a:lstStyle/>
          <a:p>
            <a:r>
              <a:rPr lang="en-US" sz="4000" dirty="0"/>
              <a:t>Exploratory Analysis of House Prices in King County, Washington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6450289" y="4747515"/>
            <a:ext cx="5915058" cy="1012555"/>
          </a:xfrm>
        </p:spPr>
        <p:txBody>
          <a:bodyPr>
            <a:normAutofit fontScale="92500"/>
          </a:bodyPr>
          <a:lstStyle/>
          <a:p>
            <a:r>
              <a:rPr lang="en-US" dirty="0">
                <a:solidFill>
                  <a:schemeClr val="tx1">
                    <a:lumMod val="85000"/>
                    <a:lumOff val="15000"/>
                  </a:schemeClr>
                </a:solidFill>
              </a:rPr>
              <a:t>A data analytics Capstone project by Group 7 with TECHCRUSH</a:t>
            </a:r>
            <a:endParaRPr lang="en-US" sz="2400" dirty="0">
              <a:solidFill>
                <a:schemeClr val="tx1">
                  <a:lumMod val="85000"/>
                  <a:lumOff val="15000"/>
                </a:schemeClr>
              </a:solidFill>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8DBC-C572-FE2C-FB81-93A870139C70}"/>
              </a:ext>
            </a:extLst>
          </p:cNvPr>
          <p:cNvSpPr>
            <a:spLocks noGrp="1"/>
          </p:cNvSpPr>
          <p:nvPr>
            <p:ph type="title"/>
          </p:nvPr>
        </p:nvSpPr>
        <p:spPr/>
        <p:txBody>
          <a:bodyPr/>
          <a:lstStyle/>
          <a:p>
            <a:r>
              <a:rPr lang="en-US" dirty="0">
                <a:solidFill>
                  <a:srgbClr val="0070C0"/>
                </a:solidFill>
              </a:rPr>
              <a:t>House Pricing Problems</a:t>
            </a:r>
          </a:p>
        </p:txBody>
      </p:sp>
      <p:sp>
        <p:nvSpPr>
          <p:cNvPr id="5" name="TextBox 4">
            <a:extLst>
              <a:ext uri="{FF2B5EF4-FFF2-40B4-BE49-F238E27FC236}">
                <a16:creationId xmlns:a16="http://schemas.microsoft.com/office/drawing/2014/main" id="{3F4F6F23-A90D-A659-4A5A-32E6358B60B0}"/>
              </a:ext>
            </a:extLst>
          </p:cNvPr>
          <p:cNvSpPr txBox="1"/>
          <p:nvPr/>
        </p:nvSpPr>
        <p:spPr>
          <a:xfrm>
            <a:off x="1097280" y="1997839"/>
            <a:ext cx="8715460" cy="4247317"/>
          </a:xfrm>
          <a:prstGeom prst="rect">
            <a:avLst/>
          </a:prstGeom>
          <a:noFill/>
        </p:spPr>
        <p:txBody>
          <a:bodyPr wrap="square">
            <a:spAutoFit/>
          </a:bodyPr>
          <a:lstStyle/>
          <a:p>
            <a:r>
              <a:rPr lang="en-US" dirty="0"/>
              <a:t>House pricing problems in real estate can arise from various factors, including:</a:t>
            </a:r>
          </a:p>
          <a:p>
            <a:endParaRPr lang="en-US" dirty="0"/>
          </a:p>
          <a:p>
            <a:r>
              <a:rPr lang="en-US" dirty="0"/>
              <a:t>1.</a:t>
            </a:r>
            <a:r>
              <a:rPr lang="en-US" b="1" dirty="0"/>
              <a:t> Overpricing</a:t>
            </a:r>
            <a:r>
              <a:rPr lang="en-US" dirty="0"/>
              <a:t>: Setting an unrealistic price can deter potential buyers.</a:t>
            </a:r>
          </a:p>
          <a:p>
            <a:r>
              <a:rPr lang="en-US" dirty="0"/>
              <a:t>2. </a:t>
            </a:r>
            <a:r>
              <a:rPr lang="en-US" b="1" dirty="0"/>
              <a:t>Underpricing</a:t>
            </a:r>
            <a:r>
              <a:rPr lang="en-US" dirty="0"/>
              <a:t>: Undervaluing a property can result in lost revenue.</a:t>
            </a:r>
          </a:p>
          <a:p>
            <a:r>
              <a:rPr lang="en-US" dirty="0"/>
              <a:t>3. </a:t>
            </a:r>
            <a:r>
              <a:rPr lang="en-US" b="1" dirty="0"/>
              <a:t>Market fluctuations</a:t>
            </a:r>
            <a:r>
              <a:rPr lang="en-US" dirty="0"/>
              <a:t>: Changes in supply and demand, economic conditions, or interest rates can impact pricing.</a:t>
            </a:r>
          </a:p>
          <a:p>
            <a:r>
              <a:rPr lang="en-US" dirty="0"/>
              <a:t>4. </a:t>
            </a:r>
            <a:r>
              <a:rPr lang="en-US" b="1" dirty="0"/>
              <a:t>Comparable sales issues</a:t>
            </a:r>
            <a:r>
              <a:rPr lang="en-US" dirty="0"/>
              <a:t>: Difficulty finding comparable properties can make pricing challenging.</a:t>
            </a:r>
          </a:p>
          <a:p>
            <a:r>
              <a:rPr lang="en-US" dirty="0"/>
              <a:t>5. </a:t>
            </a:r>
            <a:r>
              <a:rPr lang="en-US" b="1" dirty="0"/>
              <a:t>Property condition</a:t>
            </a:r>
            <a:r>
              <a:rPr lang="en-US" dirty="0"/>
              <a:t>: Properties in poor condition may require price adjustments.</a:t>
            </a:r>
          </a:p>
          <a:p>
            <a:r>
              <a:rPr lang="en-US" dirty="0"/>
              <a:t>6. </a:t>
            </a:r>
            <a:r>
              <a:rPr lang="en-US" b="1" dirty="0"/>
              <a:t>Location</a:t>
            </a:r>
            <a:r>
              <a:rPr lang="en-US" dirty="0"/>
              <a:t>: Desirable or undesirable locations can significantly impact pricing.</a:t>
            </a:r>
          </a:p>
          <a:p>
            <a:r>
              <a:rPr lang="en-US" dirty="0"/>
              <a:t>7. </a:t>
            </a:r>
            <a:r>
              <a:rPr lang="en-US" b="1" dirty="0"/>
              <a:t>Lack of transparency</a:t>
            </a:r>
            <a:r>
              <a:rPr lang="en-US" dirty="0"/>
              <a:t>: Hidden defects or issues can lead to pricing disputes.</a:t>
            </a:r>
          </a:p>
          <a:p>
            <a:r>
              <a:rPr lang="en-US" dirty="0"/>
              <a:t>8. </a:t>
            </a:r>
            <a:r>
              <a:rPr lang="en-US" b="1" dirty="0"/>
              <a:t>Appraisal issues</a:t>
            </a:r>
            <a:r>
              <a:rPr lang="en-US" dirty="0"/>
              <a:t>: Discrepancies between market value and appraised value can affect pricing.</a:t>
            </a:r>
          </a:p>
          <a:p>
            <a:endParaRPr lang="en-US" dirty="0"/>
          </a:p>
          <a:p>
            <a:endParaRPr lang="en-US" dirty="0"/>
          </a:p>
        </p:txBody>
      </p:sp>
      <p:pic>
        <p:nvPicPr>
          <p:cNvPr id="6" name="Picture 5">
            <a:extLst>
              <a:ext uri="{FF2B5EF4-FFF2-40B4-BE49-F238E27FC236}">
                <a16:creationId xmlns:a16="http://schemas.microsoft.com/office/drawing/2014/main" id="{E78D4D73-7E8F-8F21-AE62-F336FA96DA91}"/>
              </a:ext>
            </a:extLst>
          </p:cNvPr>
          <p:cNvPicPr>
            <a:picLocks noChangeAspect="1"/>
          </p:cNvPicPr>
          <p:nvPr/>
        </p:nvPicPr>
        <p:blipFill>
          <a:blip r:embed="rId2"/>
          <a:stretch>
            <a:fillRect/>
          </a:stretch>
        </p:blipFill>
        <p:spPr>
          <a:xfrm>
            <a:off x="9059411" y="1006956"/>
            <a:ext cx="2488217" cy="1981766"/>
          </a:xfrm>
          <a:prstGeom prst="rect">
            <a:avLst/>
          </a:prstGeom>
        </p:spPr>
      </p:pic>
      <p:pic>
        <p:nvPicPr>
          <p:cNvPr id="3" name="Picture 2">
            <a:extLst>
              <a:ext uri="{FF2B5EF4-FFF2-40B4-BE49-F238E27FC236}">
                <a16:creationId xmlns:a16="http://schemas.microsoft.com/office/drawing/2014/main" id="{6AECD837-AD89-0E38-87BD-A7B84D6FB00C}"/>
              </a:ext>
            </a:extLst>
          </p:cNvPr>
          <p:cNvPicPr>
            <a:picLocks noChangeAspect="1"/>
          </p:cNvPicPr>
          <p:nvPr/>
        </p:nvPicPr>
        <p:blipFill>
          <a:blip r:embed="rId3"/>
          <a:stretch>
            <a:fillRect/>
          </a:stretch>
        </p:blipFill>
        <p:spPr>
          <a:xfrm>
            <a:off x="9812740" y="3595332"/>
            <a:ext cx="2105025" cy="1714500"/>
          </a:xfrm>
          <a:prstGeom prst="rect">
            <a:avLst/>
          </a:prstGeom>
        </p:spPr>
      </p:pic>
    </p:spTree>
    <p:extLst>
      <p:ext uri="{BB962C8B-B14F-4D97-AF65-F5344CB8AC3E}">
        <p14:creationId xmlns:p14="http://schemas.microsoft.com/office/powerpoint/2010/main" val="89468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6240B-7944-2E7B-AF30-77E468CEC808}"/>
              </a:ext>
            </a:extLst>
          </p:cNvPr>
          <p:cNvSpPr>
            <a:spLocks noGrp="1"/>
          </p:cNvSpPr>
          <p:nvPr>
            <p:ph type="title" idx="4294967295"/>
          </p:nvPr>
        </p:nvSpPr>
        <p:spPr>
          <a:xfrm>
            <a:off x="0" y="313803"/>
            <a:ext cx="10058400" cy="1450975"/>
          </a:xfrm>
        </p:spPr>
        <p:txBody>
          <a:bodyPr/>
          <a:lstStyle/>
          <a:p>
            <a:r>
              <a:rPr lang="en-US" baseline="30000" dirty="0">
                <a:solidFill>
                  <a:srgbClr val="0070C0"/>
                </a:solidFill>
              </a:rPr>
              <a:t>Sourcing the Dataset</a:t>
            </a:r>
            <a:endParaRPr lang="en-US" dirty="0">
              <a:solidFill>
                <a:srgbClr val="0070C0"/>
              </a:solidFill>
            </a:endParaRPr>
          </a:p>
        </p:txBody>
      </p:sp>
      <p:sp>
        <p:nvSpPr>
          <p:cNvPr id="8" name="TextBox 7">
            <a:extLst>
              <a:ext uri="{FF2B5EF4-FFF2-40B4-BE49-F238E27FC236}">
                <a16:creationId xmlns:a16="http://schemas.microsoft.com/office/drawing/2014/main" id="{B7587C4A-FE0B-DD76-2BA7-C58EC64C12B5}"/>
              </a:ext>
            </a:extLst>
          </p:cNvPr>
          <p:cNvSpPr txBox="1"/>
          <p:nvPr/>
        </p:nvSpPr>
        <p:spPr>
          <a:xfrm>
            <a:off x="0" y="2013381"/>
            <a:ext cx="7506269" cy="923330"/>
          </a:xfrm>
          <a:prstGeom prst="rect">
            <a:avLst/>
          </a:prstGeom>
          <a:noFill/>
        </p:spPr>
        <p:txBody>
          <a:bodyPr wrap="square">
            <a:spAutoFit/>
          </a:bodyPr>
          <a:lstStyle/>
          <a:p>
            <a:r>
              <a:rPr lang="en-US" dirty="0"/>
              <a:t>As stated in our brief, we sourced our dataset from Kaggle where among some datasets, the King County real estate data made sense because of its completeness and relevance to Nigeria’s urban real estate dynamics.</a:t>
            </a:r>
          </a:p>
        </p:txBody>
      </p:sp>
      <p:pic>
        <p:nvPicPr>
          <p:cNvPr id="2" name="Picture 1">
            <a:extLst>
              <a:ext uri="{FF2B5EF4-FFF2-40B4-BE49-F238E27FC236}">
                <a16:creationId xmlns:a16="http://schemas.microsoft.com/office/drawing/2014/main" id="{A0631970-1E67-B6F5-7C19-187B7B3BBD4B}"/>
              </a:ext>
            </a:extLst>
          </p:cNvPr>
          <p:cNvPicPr>
            <a:picLocks noChangeAspect="1"/>
          </p:cNvPicPr>
          <p:nvPr/>
        </p:nvPicPr>
        <p:blipFill>
          <a:blip r:embed="rId2"/>
          <a:stretch>
            <a:fillRect/>
          </a:stretch>
        </p:blipFill>
        <p:spPr>
          <a:xfrm>
            <a:off x="7849168" y="1492408"/>
            <a:ext cx="3546712" cy="2302503"/>
          </a:xfrm>
          <a:prstGeom prst="rect">
            <a:avLst/>
          </a:prstGeom>
        </p:spPr>
      </p:pic>
    </p:spTree>
    <p:extLst>
      <p:ext uri="{BB962C8B-B14F-4D97-AF65-F5344CB8AC3E}">
        <p14:creationId xmlns:p14="http://schemas.microsoft.com/office/powerpoint/2010/main" val="14967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C9BF2D-82C9-A98A-A1E2-D06A01828CF2}"/>
              </a:ext>
            </a:extLst>
          </p:cNvPr>
          <p:cNvSpPr>
            <a:spLocks noGrp="1"/>
          </p:cNvSpPr>
          <p:nvPr>
            <p:ph type="title" idx="4294967295"/>
          </p:nvPr>
        </p:nvSpPr>
        <p:spPr>
          <a:xfrm>
            <a:off x="0" y="-368703"/>
            <a:ext cx="10058400" cy="1450975"/>
          </a:xfrm>
        </p:spPr>
        <p:txBody>
          <a:bodyPr/>
          <a:lstStyle/>
          <a:p>
            <a:r>
              <a:rPr lang="en-US" baseline="30000" dirty="0">
                <a:solidFill>
                  <a:srgbClr val="0070C0"/>
                </a:solidFill>
              </a:rPr>
              <a:t>Exploring the Raw Data</a:t>
            </a:r>
            <a:endParaRPr lang="en-US" dirty="0">
              <a:solidFill>
                <a:srgbClr val="0070C0"/>
              </a:solidFill>
            </a:endParaRPr>
          </a:p>
        </p:txBody>
      </p:sp>
      <p:sp>
        <p:nvSpPr>
          <p:cNvPr id="8" name="TextBox 7">
            <a:extLst>
              <a:ext uri="{FF2B5EF4-FFF2-40B4-BE49-F238E27FC236}">
                <a16:creationId xmlns:a16="http://schemas.microsoft.com/office/drawing/2014/main" id="{74B0A22B-1F65-0F3A-8768-65E9A26B975B}"/>
              </a:ext>
            </a:extLst>
          </p:cNvPr>
          <p:cNvSpPr txBox="1"/>
          <p:nvPr/>
        </p:nvSpPr>
        <p:spPr>
          <a:xfrm>
            <a:off x="0" y="1059076"/>
            <a:ext cx="9239534" cy="923330"/>
          </a:xfrm>
          <a:prstGeom prst="rect">
            <a:avLst/>
          </a:prstGeom>
          <a:noFill/>
        </p:spPr>
        <p:txBody>
          <a:bodyPr wrap="square">
            <a:spAutoFit/>
          </a:bodyPr>
          <a:lstStyle/>
          <a:p>
            <a:r>
              <a:rPr lang="en-US" dirty="0"/>
              <a:t>The dataset contained over 21,000 records of property sales with attributes such as price, location (as </a:t>
            </a:r>
            <a:r>
              <a:rPr lang="en-US" dirty="0" err="1"/>
              <a:t>zipcodes</a:t>
            </a:r>
            <a:r>
              <a:rPr lang="en-US" dirty="0"/>
              <a:t> ), number of bedrooms, bathrooms, square footage, renovation status, and some others.</a:t>
            </a:r>
          </a:p>
        </p:txBody>
      </p:sp>
      <p:pic>
        <p:nvPicPr>
          <p:cNvPr id="9" name="Picture 8">
            <a:extLst>
              <a:ext uri="{FF2B5EF4-FFF2-40B4-BE49-F238E27FC236}">
                <a16:creationId xmlns:a16="http://schemas.microsoft.com/office/drawing/2014/main" id="{3FA5379A-B596-14CC-FF25-F62BCB54F33B}"/>
              </a:ext>
            </a:extLst>
          </p:cNvPr>
          <p:cNvPicPr>
            <a:picLocks noChangeAspect="1"/>
          </p:cNvPicPr>
          <p:nvPr/>
        </p:nvPicPr>
        <p:blipFill>
          <a:blip r:embed="rId2"/>
          <a:stretch>
            <a:fillRect/>
          </a:stretch>
        </p:blipFill>
        <p:spPr>
          <a:xfrm>
            <a:off x="311055" y="2271408"/>
            <a:ext cx="7345339" cy="3763319"/>
          </a:xfrm>
          <a:prstGeom prst="rect">
            <a:avLst/>
          </a:prstGeom>
        </p:spPr>
      </p:pic>
      <p:pic>
        <p:nvPicPr>
          <p:cNvPr id="2" name="Picture 1">
            <a:extLst>
              <a:ext uri="{FF2B5EF4-FFF2-40B4-BE49-F238E27FC236}">
                <a16:creationId xmlns:a16="http://schemas.microsoft.com/office/drawing/2014/main" id="{432224B1-EB86-6A1F-AED0-C8BA2762A1BF}"/>
              </a:ext>
            </a:extLst>
          </p:cNvPr>
          <p:cNvPicPr>
            <a:picLocks noChangeAspect="1"/>
          </p:cNvPicPr>
          <p:nvPr/>
        </p:nvPicPr>
        <p:blipFill>
          <a:blip r:embed="rId3"/>
          <a:stretch>
            <a:fillRect/>
          </a:stretch>
        </p:blipFill>
        <p:spPr>
          <a:xfrm>
            <a:off x="8585792" y="1982406"/>
            <a:ext cx="2875975" cy="1920854"/>
          </a:xfrm>
          <a:prstGeom prst="rect">
            <a:avLst/>
          </a:prstGeom>
        </p:spPr>
      </p:pic>
    </p:spTree>
    <p:extLst>
      <p:ext uri="{BB962C8B-B14F-4D97-AF65-F5344CB8AC3E}">
        <p14:creationId xmlns:p14="http://schemas.microsoft.com/office/powerpoint/2010/main" val="399921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8FBA-6C4B-DC9E-13D1-47FB6F675FAB}"/>
              </a:ext>
            </a:extLst>
          </p:cNvPr>
          <p:cNvSpPr>
            <a:spLocks noGrp="1"/>
          </p:cNvSpPr>
          <p:nvPr>
            <p:ph type="title" idx="4294967295"/>
          </p:nvPr>
        </p:nvSpPr>
        <p:spPr>
          <a:xfrm>
            <a:off x="209265" y="-381402"/>
            <a:ext cx="10058400" cy="1449387"/>
          </a:xfrm>
        </p:spPr>
        <p:txBody>
          <a:bodyPr/>
          <a:lstStyle/>
          <a:p>
            <a:r>
              <a:rPr lang="en-US" baseline="30000" dirty="0">
                <a:solidFill>
                  <a:srgbClr val="0070C0"/>
                </a:solidFill>
              </a:rPr>
              <a:t>Data Cleaning and Standardization</a:t>
            </a:r>
            <a:endParaRPr lang="en-US" dirty="0">
              <a:solidFill>
                <a:srgbClr val="0070C0"/>
              </a:solidFill>
            </a:endParaRPr>
          </a:p>
        </p:txBody>
      </p:sp>
      <p:sp>
        <p:nvSpPr>
          <p:cNvPr id="4" name="TextBox 3">
            <a:extLst>
              <a:ext uri="{FF2B5EF4-FFF2-40B4-BE49-F238E27FC236}">
                <a16:creationId xmlns:a16="http://schemas.microsoft.com/office/drawing/2014/main" id="{E39D27B3-6983-4396-B90B-F562EE8B91F3}"/>
              </a:ext>
            </a:extLst>
          </p:cNvPr>
          <p:cNvSpPr txBox="1"/>
          <p:nvPr/>
        </p:nvSpPr>
        <p:spPr>
          <a:xfrm>
            <a:off x="209264" y="1067986"/>
            <a:ext cx="9385111" cy="3139321"/>
          </a:xfrm>
          <a:prstGeom prst="rect">
            <a:avLst/>
          </a:prstGeom>
          <a:noFill/>
        </p:spPr>
        <p:txBody>
          <a:bodyPr wrap="square">
            <a:spAutoFit/>
          </a:bodyPr>
          <a:lstStyle/>
          <a:p>
            <a:r>
              <a:rPr lang="en-US" dirty="0"/>
              <a:t>The dataset from Kaggle was already clean and well-organized—free from missing values, duplicate entries, or obvious inconsistencies.</a:t>
            </a:r>
          </a:p>
          <a:p>
            <a:r>
              <a:rPr lang="en-US" dirty="0"/>
              <a:t> However, to make it more suitable for analysis, especially in Excel and Power BI, we needed to standardize certain columns. </a:t>
            </a:r>
          </a:p>
          <a:p>
            <a:r>
              <a:rPr lang="en-US" dirty="0"/>
              <a:t>We focused mainly on formatting where We converted the date column from a general data type to a proper Date format, so time-based trends could be easily analyzed. </a:t>
            </a:r>
          </a:p>
          <a:p>
            <a:r>
              <a:rPr lang="en-US" dirty="0"/>
              <a:t>We also changed the price column from general to Currency format. This little standardization is to ensure that all the tools (Excel, SQL Server, and Power BI) would be able to interpret the data accurately. </a:t>
            </a:r>
          </a:p>
          <a:p>
            <a:r>
              <a:rPr lang="en-US" dirty="0"/>
              <a:t>We also grouped numeric data into categories. For example, we binned square footage into ranges and converted some variables into readable formats.</a:t>
            </a:r>
          </a:p>
        </p:txBody>
      </p:sp>
      <p:pic>
        <p:nvPicPr>
          <p:cNvPr id="3" name="Picture 2">
            <a:extLst>
              <a:ext uri="{FF2B5EF4-FFF2-40B4-BE49-F238E27FC236}">
                <a16:creationId xmlns:a16="http://schemas.microsoft.com/office/drawing/2014/main" id="{0C6FA6C6-31BD-706F-5901-4F988FAF5B01}"/>
              </a:ext>
            </a:extLst>
          </p:cNvPr>
          <p:cNvPicPr>
            <a:picLocks noChangeAspect="1"/>
          </p:cNvPicPr>
          <p:nvPr/>
        </p:nvPicPr>
        <p:blipFill>
          <a:blip r:embed="rId2"/>
          <a:stretch>
            <a:fillRect/>
          </a:stretch>
        </p:blipFill>
        <p:spPr>
          <a:xfrm>
            <a:off x="8052179" y="3919496"/>
            <a:ext cx="2975212" cy="2166986"/>
          </a:xfrm>
          <a:prstGeom prst="rect">
            <a:avLst/>
          </a:prstGeom>
        </p:spPr>
      </p:pic>
    </p:spTree>
    <p:extLst>
      <p:ext uri="{BB962C8B-B14F-4D97-AF65-F5344CB8AC3E}">
        <p14:creationId xmlns:p14="http://schemas.microsoft.com/office/powerpoint/2010/main" val="376055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2176C-918B-164B-9D2A-557BD07C387B}"/>
              </a:ext>
            </a:extLst>
          </p:cNvPr>
          <p:cNvPicPr>
            <a:picLocks noChangeAspect="1"/>
          </p:cNvPicPr>
          <p:nvPr/>
        </p:nvPicPr>
        <p:blipFill>
          <a:blip r:embed="rId2"/>
          <a:stretch>
            <a:fillRect/>
          </a:stretch>
        </p:blipFill>
        <p:spPr>
          <a:xfrm>
            <a:off x="259309" y="145081"/>
            <a:ext cx="9672591" cy="4890943"/>
          </a:xfrm>
          <a:prstGeom prst="rect">
            <a:avLst/>
          </a:prstGeom>
        </p:spPr>
      </p:pic>
      <p:sp>
        <p:nvSpPr>
          <p:cNvPr id="4" name="TextBox 3">
            <a:extLst>
              <a:ext uri="{FF2B5EF4-FFF2-40B4-BE49-F238E27FC236}">
                <a16:creationId xmlns:a16="http://schemas.microsoft.com/office/drawing/2014/main" id="{8F2EA35F-8641-051E-40F6-DDC84E085011}"/>
              </a:ext>
            </a:extLst>
          </p:cNvPr>
          <p:cNvSpPr txBox="1"/>
          <p:nvPr/>
        </p:nvSpPr>
        <p:spPr>
          <a:xfrm>
            <a:off x="518615" y="5240740"/>
            <a:ext cx="9894627" cy="646331"/>
          </a:xfrm>
          <a:prstGeom prst="rect">
            <a:avLst/>
          </a:prstGeom>
          <a:noFill/>
        </p:spPr>
        <p:txBody>
          <a:bodyPr wrap="square" rtlCol="0">
            <a:spAutoFit/>
          </a:bodyPr>
          <a:lstStyle/>
          <a:p>
            <a:r>
              <a:rPr lang="en-US" dirty="0"/>
              <a:t>Image showing transformed data with standardization processes such as group numbered rows into fewer relatable grading systems using the IF and other excel formatting functions.</a:t>
            </a:r>
          </a:p>
        </p:txBody>
      </p:sp>
    </p:spTree>
    <p:extLst>
      <p:ext uri="{BB962C8B-B14F-4D97-AF65-F5344CB8AC3E}">
        <p14:creationId xmlns:p14="http://schemas.microsoft.com/office/powerpoint/2010/main" val="3571241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8C7F-D7F5-271B-9DC2-616ADE4D73A7}"/>
              </a:ext>
            </a:extLst>
          </p:cNvPr>
          <p:cNvSpPr>
            <a:spLocks noGrp="1"/>
          </p:cNvSpPr>
          <p:nvPr>
            <p:ph type="title" idx="4294967295"/>
          </p:nvPr>
        </p:nvSpPr>
        <p:spPr>
          <a:xfrm>
            <a:off x="645994" y="109917"/>
            <a:ext cx="10058400" cy="1449387"/>
          </a:xfrm>
        </p:spPr>
        <p:txBody>
          <a:bodyPr/>
          <a:lstStyle/>
          <a:p>
            <a:r>
              <a:rPr lang="en-US" baseline="30000" dirty="0">
                <a:solidFill>
                  <a:srgbClr val="0070C0"/>
                </a:solidFill>
              </a:rPr>
              <a:t>Analysis in Excel</a:t>
            </a:r>
            <a:br>
              <a:rPr lang="en-US" baseline="30000" dirty="0">
                <a:solidFill>
                  <a:srgbClr val="0070C0"/>
                </a:solidFill>
              </a:rPr>
            </a:br>
            <a:endParaRPr lang="en-US" dirty="0">
              <a:solidFill>
                <a:srgbClr val="0070C0"/>
              </a:solidFill>
            </a:endParaRPr>
          </a:p>
        </p:txBody>
      </p:sp>
      <p:sp>
        <p:nvSpPr>
          <p:cNvPr id="6" name="TextBox 5">
            <a:extLst>
              <a:ext uri="{FF2B5EF4-FFF2-40B4-BE49-F238E27FC236}">
                <a16:creationId xmlns:a16="http://schemas.microsoft.com/office/drawing/2014/main" id="{7D544780-C990-B842-2607-66E980D448F3}"/>
              </a:ext>
            </a:extLst>
          </p:cNvPr>
          <p:cNvSpPr txBox="1"/>
          <p:nvPr/>
        </p:nvSpPr>
        <p:spPr>
          <a:xfrm>
            <a:off x="645993" y="912973"/>
            <a:ext cx="8211403" cy="646331"/>
          </a:xfrm>
          <a:prstGeom prst="rect">
            <a:avLst/>
          </a:prstGeom>
          <a:noFill/>
        </p:spPr>
        <p:txBody>
          <a:bodyPr wrap="square">
            <a:spAutoFit/>
          </a:bodyPr>
          <a:lstStyle/>
          <a:p>
            <a:r>
              <a:rPr lang="en-US" dirty="0"/>
              <a:t>Using Excel PivotTables, we answered key business questions about price, location, renovation, and seasonal trends.</a:t>
            </a:r>
          </a:p>
        </p:txBody>
      </p:sp>
      <p:pic>
        <p:nvPicPr>
          <p:cNvPr id="8" name="Picture 7">
            <a:extLst>
              <a:ext uri="{FF2B5EF4-FFF2-40B4-BE49-F238E27FC236}">
                <a16:creationId xmlns:a16="http://schemas.microsoft.com/office/drawing/2014/main" id="{6EFC1BA8-76BD-5A0D-A8A6-76E2F8CE338F}"/>
              </a:ext>
            </a:extLst>
          </p:cNvPr>
          <p:cNvPicPr>
            <a:picLocks noChangeAspect="1"/>
          </p:cNvPicPr>
          <p:nvPr/>
        </p:nvPicPr>
        <p:blipFill>
          <a:blip r:embed="rId2"/>
          <a:stretch>
            <a:fillRect/>
          </a:stretch>
        </p:blipFill>
        <p:spPr>
          <a:xfrm>
            <a:off x="645993" y="1559304"/>
            <a:ext cx="8443414" cy="4467815"/>
          </a:xfrm>
          <a:prstGeom prst="rect">
            <a:avLst/>
          </a:prstGeom>
        </p:spPr>
      </p:pic>
    </p:spTree>
    <p:extLst>
      <p:ext uri="{BB962C8B-B14F-4D97-AF65-F5344CB8AC3E}">
        <p14:creationId xmlns:p14="http://schemas.microsoft.com/office/powerpoint/2010/main" val="1987609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C5222-781F-57F8-CA0B-CC84C874B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74C87-9E6D-B8B3-6A7A-C3ED51ACACCF}"/>
              </a:ext>
            </a:extLst>
          </p:cNvPr>
          <p:cNvSpPr>
            <a:spLocks noGrp="1"/>
          </p:cNvSpPr>
          <p:nvPr>
            <p:ph type="title" idx="4294967295"/>
          </p:nvPr>
        </p:nvSpPr>
        <p:spPr>
          <a:xfrm>
            <a:off x="395785" y="-395050"/>
            <a:ext cx="10058400" cy="1449387"/>
          </a:xfrm>
        </p:spPr>
        <p:txBody>
          <a:bodyPr/>
          <a:lstStyle/>
          <a:p>
            <a:r>
              <a:rPr lang="en-US" baseline="30000" dirty="0">
                <a:solidFill>
                  <a:srgbClr val="0070C0"/>
                </a:solidFill>
              </a:rPr>
              <a:t>Moving to MS SQL Server</a:t>
            </a:r>
            <a:endParaRPr lang="en-US" dirty="0">
              <a:solidFill>
                <a:srgbClr val="0070C0"/>
              </a:solidFill>
            </a:endParaRPr>
          </a:p>
        </p:txBody>
      </p:sp>
      <p:sp>
        <p:nvSpPr>
          <p:cNvPr id="6" name="TextBox 5">
            <a:extLst>
              <a:ext uri="{FF2B5EF4-FFF2-40B4-BE49-F238E27FC236}">
                <a16:creationId xmlns:a16="http://schemas.microsoft.com/office/drawing/2014/main" id="{A8C28AE3-340F-3E0F-47BD-E53202A6B5FF}"/>
              </a:ext>
            </a:extLst>
          </p:cNvPr>
          <p:cNvSpPr txBox="1"/>
          <p:nvPr/>
        </p:nvSpPr>
        <p:spPr>
          <a:xfrm>
            <a:off x="395785" y="1054337"/>
            <a:ext cx="9944669" cy="923330"/>
          </a:xfrm>
          <a:prstGeom prst="rect">
            <a:avLst/>
          </a:prstGeom>
          <a:noFill/>
        </p:spPr>
        <p:txBody>
          <a:bodyPr wrap="square">
            <a:spAutoFit/>
          </a:bodyPr>
          <a:lstStyle/>
          <a:p>
            <a:r>
              <a:rPr lang="en-US" dirty="0"/>
              <a:t>Using Excel PivotTables, we answered key business questions about price, location, renovation, and seasonal trends. We imported the cleaned data into MS SQL Server to calculate overall average and mode of house prices. This helped us understand the price distribution across the entire dataset.</a:t>
            </a:r>
          </a:p>
        </p:txBody>
      </p:sp>
      <p:pic>
        <p:nvPicPr>
          <p:cNvPr id="3" name="Picture 2">
            <a:extLst>
              <a:ext uri="{FF2B5EF4-FFF2-40B4-BE49-F238E27FC236}">
                <a16:creationId xmlns:a16="http://schemas.microsoft.com/office/drawing/2014/main" id="{AA4F5810-4FE5-D4DB-9FAC-B4492D5389A4}"/>
              </a:ext>
            </a:extLst>
          </p:cNvPr>
          <p:cNvPicPr>
            <a:picLocks noChangeAspect="1"/>
          </p:cNvPicPr>
          <p:nvPr/>
        </p:nvPicPr>
        <p:blipFill>
          <a:blip r:embed="rId2"/>
          <a:stretch>
            <a:fillRect/>
          </a:stretch>
        </p:blipFill>
        <p:spPr>
          <a:xfrm>
            <a:off x="568655" y="2178199"/>
            <a:ext cx="7841207" cy="3898822"/>
          </a:xfrm>
          <a:prstGeom prst="rect">
            <a:avLst/>
          </a:prstGeom>
        </p:spPr>
      </p:pic>
    </p:spTree>
    <p:extLst>
      <p:ext uri="{BB962C8B-B14F-4D97-AF65-F5344CB8AC3E}">
        <p14:creationId xmlns:p14="http://schemas.microsoft.com/office/powerpoint/2010/main" val="1343323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F4863-A41B-A2FC-9117-CE03F6CC7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0D30F-64E5-92AA-79B3-8FAFA8DF065C}"/>
              </a:ext>
            </a:extLst>
          </p:cNvPr>
          <p:cNvSpPr>
            <a:spLocks noGrp="1"/>
          </p:cNvSpPr>
          <p:nvPr>
            <p:ph type="title"/>
          </p:nvPr>
        </p:nvSpPr>
        <p:spPr/>
        <p:txBody>
          <a:bodyPr/>
          <a:lstStyle/>
          <a:p>
            <a:r>
              <a:rPr lang="en-US" baseline="30000" dirty="0">
                <a:solidFill>
                  <a:srgbClr val="0070C0"/>
                </a:solidFill>
              </a:rPr>
              <a:t>Final Dashboard Showcase</a:t>
            </a:r>
            <a:endParaRPr lang="en-US" dirty="0">
              <a:solidFill>
                <a:srgbClr val="0070C0"/>
              </a:solidFill>
            </a:endParaRPr>
          </a:p>
        </p:txBody>
      </p:sp>
      <p:sp>
        <p:nvSpPr>
          <p:cNvPr id="4" name="Content Placeholder 3">
            <a:extLst>
              <a:ext uri="{FF2B5EF4-FFF2-40B4-BE49-F238E27FC236}">
                <a16:creationId xmlns:a16="http://schemas.microsoft.com/office/drawing/2014/main" id="{F3B230CF-1A31-2215-08D6-9F5553E4E0C3}"/>
              </a:ext>
            </a:extLst>
          </p:cNvPr>
          <p:cNvSpPr>
            <a:spLocks noGrp="1"/>
          </p:cNvSpPr>
          <p:nvPr>
            <p:ph idx="1"/>
          </p:nvPr>
        </p:nvSpPr>
        <p:spPr/>
        <p:txBody>
          <a:bodyPr/>
          <a:lstStyle/>
          <a:p>
            <a:r>
              <a:rPr lang="en-US" dirty="0"/>
              <a:t> After the analysis on SQL, we imported the data to Power BI where we created interactive reports to summarizes everything—from top zip codes, average price by Architecture, to impacts of certain feature on the pricing of the house. This report can help Nigerian urban real estate stakeholders make data-informed decisions.</a:t>
            </a:r>
          </a:p>
        </p:txBody>
      </p:sp>
      <p:sp>
        <p:nvSpPr>
          <p:cNvPr id="6" name="TextBox 5">
            <a:extLst>
              <a:ext uri="{FF2B5EF4-FFF2-40B4-BE49-F238E27FC236}">
                <a16:creationId xmlns:a16="http://schemas.microsoft.com/office/drawing/2014/main" id="{E4FA25F9-5D22-EB77-55B8-12E5225A49C7}"/>
              </a:ext>
            </a:extLst>
          </p:cNvPr>
          <p:cNvSpPr txBox="1"/>
          <p:nvPr/>
        </p:nvSpPr>
        <p:spPr>
          <a:xfrm>
            <a:off x="259308" y="1258317"/>
            <a:ext cx="6755641" cy="646331"/>
          </a:xfrm>
          <a:prstGeom prst="rect">
            <a:avLst/>
          </a:prstGeom>
          <a:noFill/>
        </p:spPr>
        <p:txBody>
          <a:bodyPr wrap="square">
            <a:spAutoFit/>
          </a:bodyPr>
          <a:lstStyle/>
          <a:p>
            <a:endParaRPr lang="en-US" dirty="0"/>
          </a:p>
          <a:p>
            <a:endParaRPr lang="en-US" dirty="0"/>
          </a:p>
        </p:txBody>
      </p:sp>
      <p:pic>
        <p:nvPicPr>
          <p:cNvPr id="3" name="Picture 2">
            <a:extLst>
              <a:ext uri="{FF2B5EF4-FFF2-40B4-BE49-F238E27FC236}">
                <a16:creationId xmlns:a16="http://schemas.microsoft.com/office/drawing/2014/main" id="{E4CF9821-1FC8-13B9-3B3F-1B85DA4BC441}"/>
              </a:ext>
            </a:extLst>
          </p:cNvPr>
          <p:cNvPicPr>
            <a:picLocks noChangeAspect="1"/>
          </p:cNvPicPr>
          <p:nvPr/>
        </p:nvPicPr>
        <p:blipFill>
          <a:blip r:embed="rId2"/>
          <a:stretch>
            <a:fillRect/>
          </a:stretch>
        </p:blipFill>
        <p:spPr>
          <a:xfrm>
            <a:off x="7522845" y="3567513"/>
            <a:ext cx="3571875" cy="1943100"/>
          </a:xfrm>
          <a:prstGeom prst="rect">
            <a:avLst/>
          </a:prstGeom>
        </p:spPr>
      </p:pic>
    </p:spTree>
    <p:extLst>
      <p:ext uri="{BB962C8B-B14F-4D97-AF65-F5344CB8AC3E}">
        <p14:creationId xmlns:p14="http://schemas.microsoft.com/office/powerpoint/2010/main" val="264461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BA9FE-2DE8-B628-5726-D49F95C49DAF}"/>
              </a:ext>
            </a:extLst>
          </p:cNvPr>
          <p:cNvPicPr>
            <a:picLocks noChangeAspect="1"/>
          </p:cNvPicPr>
          <p:nvPr/>
        </p:nvPicPr>
        <p:blipFill>
          <a:blip r:embed="rId2"/>
          <a:stretch>
            <a:fillRect/>
          </a:stretch>
        </p:blipFill>
        <p:spPr>
          <a:xfrm>
            <a:off x="0" y="13771"/>
            <a:ext cx="8407021" cy="4709958"/>
          </a:xfrm>
          <a:prstGeom prst="rect">
            <a:avLst/>
          </a:prstGeom>
        </p:spPr>
      </p:pic>
      <p:sp>
        <p:nvSpPr>
          <p:cNvPr id="4" name="TextBox 3">
            <a:extLst>
              <a:ext uri="{FF2B5EF4-FFF2-40B4-BE49-F238E27FC236}">
                <a16:creationId xmlns:a16="http://schemas.microsoft.com/office/drawing/2014/main" id="{B5B4AFAF-96AF-6953-9D9D-88B29E89B301}"/>
              </a:ext>
            </a:extLst>
          </p:cNvPr>
          <p:cNvSpPr txBox="1"/>
          <p:nvPr/>
        </p:nvSpPr>
        <p:spPr>
          <a:xfrm>
            <a:off x="95534" y="4858603"/>
            <a:ext cx="11464120" cy="1477328"/>
          </a:xfrm>
          <a:prstGeom prst="rect">
            <a:avLst/>
          </a:prstGeom>
          <a:noFill/>
        </p:spPr>
        <p:txBody>
          <a:bodyPr wrap="square" rtlCol="0">
            <a:spAutoFit/>
          </a:bodyPr>
          <a:lstStyle/>
          <a:p>
            <a:r>
              <a:rPr lang="en-NG" dirty="0"/>
              <a:t>Th</a:t>
            </a:r>
            <a:r>
              <a:rPr lang="en-US" dirty="0"/>
              <a:t>is dashboard</a:t>
            </a:r>
            <a:r>
              <a:rPr lang="en-NG" dirty="0"/>
              <a:t> reveals that pricing varies drastically by zip code, with waterfront and renovated properties showing premium pricing. Medium and large houses dominate urban centres like Seattle and Bellevue, while smaller homes cluster in more affordable zones like Kent and Auburn. This insight helps us position listings, tailor marketing, and optimize investments based on area-specific demand.”</a:t>
            </a:r>
            <a:endParaRPr lang="en-US" dirty="0"/>
          </a:p>
          <a:p>
            <a:endParaRPr lang="en-US" dirty="0"/>
          </a:p>
        </p:txBody>
      </p:sp>
    </p:spTree>
    <p:extLst>
      <p:ext uri="{BB962C8B-B14F-4D97-AF65-F5344CB8AC3E}">
        <p14:creationId xmlns:p14="http://schemas.microsoft.com/office/powerpoint/2010/main" val="628403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51620-960D-2E03-218E-EBF90AC0EF53}"/>
              </a:ext>
            </a:extLst>
          </p:cNvPr>
          <p:cNvSpPr txBox="1"/>
          <p:nvPr/>
        </p:nvSpPr>
        <p:spPr>
          <a:xfrm>
            <a:off x="208127" y="163774"/>
            <a:ext cx="10669138" cy="5355312"/>
          </a:xfrm>
          <a:prstGeom prst="rect">
            <a:avLst/>
          </a:prstGeom>
          <a:noFill/>
        </p:spPr>
        <p:txBody>
          <a:bodyPr wrap="square">
            <a:spAutoFit/>
          </a:bodyPr>
          <a:lstStyle/>
          <a:p>
            <a:pPr marL="285750" indent="-285750">
              <a:buFont typeface="Arial" panose="020B0604020202020204" pitchFamily="34" charset="0"/>
              <a:buChar char="•"/>
            </a:pPr>
            <a:r>
              <a:rPr lang="en-US" dirty="0"/>
              <a:t>This dashboard gives a broad overview of real estate listings in King County, with </a:t>
            </a:r>
            <a:r>
              <a:rPr lang="en-US" b="1" dirty="0"/>
              <a:t>21,613</a:t>
            </a:r>
            <a:r>
              <a:rPr lang="en-US" dirty="0"/>
              <a:t> active listings analyzed.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Average Listing Price is approximately $</a:t>
            </a:r>
            <a:r>
              <a:rPr lang="en-US" b="1" dirty="0"/>
              <a:t>540,180</a:t>
            </a:r>
            <a:r>
              <a:rPr lang="en-US" dirty="0"/>
              <a:t>, and the average living area is around 2,080 </a:t>
            </a:r>
            <a:r>
              <a:rPr lang="en-US" dirty="0" err="1"/>
              <a:t>sqft</a:t>
            </a:r>
            <a:r>
              <a:rPr lang="en-US" dirty="0"/>
              <a:t>, showing that mid-sized homes dominate the market.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House Size Distribution shows a fairly even spread among Very Large (</a:t>
            </a:r>
            <a:r>
              <a:rPr lang="en-US" b="1" dirty="0"/>
              <a:t>24.8</a:t>
            </a:r>
            <a:r>
              <a:rPr lang="en-US" dirty="0"/>
              <a:t>%), Medium (</a:t>
            </a:r>
            <a:r>
              <a:rPr lang="en-US" b="1" dirty="0"/>
              <a:t>24.69</a:t>
            </a:r>
            <a:r>
              <a:rPr lang="en-US" dirty="0"/>
              <a:t>%), and Large (</a:t>
            </a:r>
            <a:r>
              <a:rPr lang="en-US" b="1" dirty="0"/>
              <a:t>25.52</a:t>
            </a:r>
            <a:r>
              <a:rPr lang="en-US" dirty="0"/>
              <a:t>%) homes, with Small homes taking the least portion.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a:t>
            </a:r>
            <a:r>
              <a:rPr lang="en-US" b="1" dirty="0"/>
              <a:t>4.23</a:t>
            </a:r>
            <a:r>
              <a:rPr lang="en-US" dirty="0"/>
              <a:t>% of the homes are renovated, while </a:t>
            </a:r>
            <a:r>
              <a:rPr lang="en-US" b="1" dirty="0"/>
              <a:t>95.77</a:t>
            </a:r>
            <a:r>
              <a:rPr lang="en-US" dirty="0"/>
              <a:t>% are not—this highlights a significant opportunity in property renovation, which also applies in Nigeria where older homes often have untapped potential.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Waterfront homes are extremely rare (</a:t>
            </a:r>
            <a:r>
              <a:rPr lang="en-US" b="1" dirty="0"/>
              <a:t>0.75</a:t>
            </a:r>
            <a:r>
              <a:rPr lang="en-US" dirty="0"/>
              <a:t>%), and they command a premium. This is comparable to waterfront properties in Lagos, Lekki, or Port Harcourt, which are high-value due to location.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Condition Rating shows that most homes are in “</a:t>
            </a:r>
            <a:r>
              <a:rPr lang="en-US" b="1" dirty="0"/>
              <a:t>Average</a:t>
            </a:r>
            <a:r>
              <a:rPr lang="en-US" dirty="0"/>
              <a:t>” or “</a:t>
            </a:r>
            <a:r>
              <a:rPr lang="en-US" b="1" dirty="0"/>
              <a:t>Good</a:t>
            </a:r>
            <a:r>
              <a:rPr lang="en-US" dirty="0"/>
              <a:t>” condition. In Nigeria, property buyers are also very sensitive to structural condition and visual appeal, which directly affects demand.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8610A46-6192-BDE7-F214-ACD8A841819B}"/>
              </a:ext>
            </a:extLst>
          </p:cNvPr>
          <p:cNvSpPr txBox="1"/>
          <p:nvPr/>
        </p:nvSpPr>
        <p:spPr>
          <a:xfrm>
            <a:off x="208127" y="5041163"/>
            <a:ext cx="11095630" cy="1200329"/>
          </a:xfrm>
          <a:prstGeom prst="rect">
            <a:avLst/>
          </a:prstGeom>
          <a:noFill/>
        </p:spPr>
        <p:txBody>
          <a:bodyPr wrap="square">
            <a:spAutoFit/>
          </a:bodyPr>
          <a:lstStyle/>
          <a:p>
            <a:pPr marL="285750" indent="-285750">
              <a:buFont typeface="Arial" panose="020B0604020202020204" pitchFamily="34" charset="0"/>
              <a:buChar char="•"/>
            </a:pPr>
            <a:r>
              <a:rPr lang="en-US" dirty="0"/>
              <a:t>In reference to Nigeria, especially in urban areas like Abuja, Lagos, or Ibadan, real estate stakeholders can learn from the King County Data that mid-sized and fairly priced homes have broader appeal. Also, renovation is a profitable opportunity in underperforming properties. Finally, Prime locations (like waterfronts or island properties) hold unique value.</a:t>
            </a:r>
          </a:p>
        </p:txBody>
      </p:sp>
      <p:pic>
        <p:nvPicPr>
          <p:cNvPr id="5" name="Picture 4">
            <a:extLst>
              <a:ext uri="{FF2B5EF4-FFF2-40B4-BE49-F238E27FC236}">
                <a16:creationId xmlns:a16="http://schemas.microsoft.com/office/drawing/2014/main" id="{28FFFD9A-3143-9B0F-D02B-852FBC9410D3}"/>
              </a:ext>
            </a:extLst>
          </p:cNvPr>
          <p:cNvPicPr>
            <a:picLocks noChangeAspect="1"/>
          </p:cNvPicPr>
          <p:nvPr/>
        </p:nvPicPr>
        <p:blipFill>
          <a:blip r:embed="rId2">
            <a:alphaModFix amt="72000"/>
          </a:blip>
          <a:stretch>
            <a:fillRect/>
          </a:stretch>
        </p:blipFill>
        <p:spPr>
          <a:xfrm>
            <a:off x="10877264" y="257827"/>
            <a:ext cx="1165163" cy="1705282"/>
          </a:xfrm>
          <a:prstGeom prst="rect">
            <a:avLst/>
          </a:prstGeom>
        </p:spPr>
      </p:pic>
    </p:spTree>
    <p:extLst>
      <p:ext uri="{BB962C8B-B14F-4D97-AF65-F5344CB8AC3E}">
        <p14:creationId xmlns:p14="http://schemas.microsoft.com/office/powerpoint/2010/main" val="3187695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6BDE96-2AE7-86CD-38CB-1EA50F03AD8C}"/>
              </a:ext>
            </a:extLst>
          </p:cNvPr>
          <p:cNvSpPr txBox="1"/>
          <p:nvPr/>
        </p:nvSpPr>
        <p:spPr>
          <a:xfrm>
            <a:off x="303662" y="389299"/>
            <a:ext cx="10791968" cy="4124206"/>
          </a:xfrm>
          <a:prstGeom prst="rect">
            <a:avLst/>
          </a:prstGeom>
          <a:noFill/>
        </p:spPr>
        <p:txBody>
          <a:bodyPr wrap="square">
            <a:spAutoFit/>
          </a:bodyPr>
          <a:lstStyle/>
          <a:p>
            <a:pPr algn="l"/>
            <a:r>
              <a:rPr lang="en-US" sz="2800" dirty="0">
                <a:solidFill>
                  <a:srgbClr val="00B0F0"/>
                </a:solidFill>
                <a:latin typeface="+mj-lt"/>
              </a:rPr>
              <a:t>Presentation</a:t>
            </a:r>
            <a:r>
              <a:rPr lang="en-US" sz="2800" b="1" dirty="0">
                <a:solidFill>
                  <a:srgbClr val="00B0F0"/>
                </a:solidFill>
                <a:latin typeface="+mj-lt"/>
              </a:rPr>
              <a:t> </a:t>
            </a:r>
            <a:r>
              <a:rPr lang="en-US" sz="2800" dirty="0">
                <a:solidFill>
                  <a:srgbClr val="00B0F0"/>
                </a:solidFill>
                <a:latin typeface="+mj-lt"/>
              </a:rPr>
              <a:t>Outline</a:t>
            </a:r>
          </a:p>
          <a:p>
            <a:pPr algn="l"/>
            <a:endParaRPr lang="en-US" dirty="0">
              <a:solidFill>
                <a:srgbClr val="111111"/>
              </a:solidFill>
              <a:latin typeface="SourceSansPro"/>
            </a:endParaRPr>
          </a:p>
          <a:p>
            <a:pPr marL="285750" indent="-285750" algn="l">
              <a:buFont typeface="Arial" panose="020B0604020202020204" pitchFamily="34" charset="0"/>
              <a:buChar char="•"/>
            </a:pPr>
            <a:r>
              <a:rPr lang="en-US" dirty="0">
                <a:solidFill>
                  <a:srgbClr val="111111"/>
                </a:solidFill>
              </a:rPr>
              <a:t>Project Brief</a:t>
            </a:r>
          </a:p>
          <a:p>
            <a:pPr marL="285750" indent="-285750" algn="l">
              <a:buFont typeface="Arial" panose="020B0604020202020204" pitchFamily="34" charset="0"/>
              <a:buChar char="•"/>
            </a:pPr>
            <a:r>
              <a:rPr lang="en-US" dirty="0">
                <a:solidFill>
                  <a:srgbClr val="111111"/>
                </a:solidFill>
              </a:rPr>
              <a:t>Understanding the Real Estate Sector</a:t>
            </a:r>
          </a:p>
          <a:p>
            <a:pPr marL="285750" indent="-285750" algn="l">
              <a:buFont typeface="Arial" panose="020B0604020202020204" pitchFamily="34" charset="0"/>
              <a:buChar char="•"/>
            </a:pPr>
            <a:r>
              <a:rPr lang="en-US" dirty="0">
                <a:solidFill>
                  <a:srgbClr val="111111"/>
                </a:solidFill>
              </a:rPr>
              <a:t>Who are the stakeholders In the Real Estate Industry?</a:t>
            </a:r>
          </a:p>
          <a:p>
            <a:pPr marL="285750" indent="-285750" algn="l">
              <a:buFont typeface="Arial" panose="020B0604020202020204" pitchFamily="34" charset="0"/>
              <a:buChar char="•"/>
            </a:pPr>
            <a:r>
              <a:rPr lang="en-US" dirty="0">
                <a:solidFill>
                  <a:srgbClr val="111111"/>
                </a:solidFill>
              </a:rPr>
              <a:t>House Pricing in Real Estate</a:t>
            </a:r>
          </a:p>
          <a:p>
            <a:pPr marL="285750" indent="-285750" algn="l">
              <a:buFont typeface="Arial" panose="020B0604020202020204" pitchFamily="34" charset="0"/>
              <a:buChar char="•"/>
            </a:pPr>
            <a:r>
              <a:rPr lang="en-US" dirty="0">
                <a:solidFill>
                  <a:srgbClr val="111111"/>
                </a:solidFill>
              </a:rPr>
              <a:t>House Pricing Problems</a:t>
            </a:r>
          </a:p>
          <a:p>
            <a:pPr marL="285750" indent="-285750" algn="l">
              <a:buFont typeface="Arial" panose="020B0604020202020204" pitchFamily="34" charset="0"/>
              <a:buChar char="•"/>
            </a:pPr>
            <a:r>
              <a:rPr lang="en-US" dirty="0">
                <a:solidFill>
                  <a:srgbClr val="111111"/>
                </a:solidFill>
              </a:rPr>
              <a:t>The Data set: Sourcing, Cleaning, Analysis, Visualization </a:t>
            </a:r>
          </a:p>
          <a:p>
            <a:pPr marL="285750" indent="-285750" algn="l">
              <a:buFont typeface="Arial" panose="020B0604020202020204" pitchFamily="34" charset="0"/>
              <a:buChar char="•"/>
            </a:pPr>
            <a:r>
              <a:rPr lang="en-US" dirty="0">
                <a:solidFill>
                  <a:srgbClr val="111111"/>
                </a:solidFill>
              </a:rPr>
              <a:t>Actionable Insights</a:t>
            </a:r>
          </a:p>
          <a:p>
            <a:pPr marL="285750" indent="-285750" algn="l">
              <a:buFont typeface="Arial" panose="020B0604020202020204" pitchFamily="34" charset="0"/>
              <a:buChar char="•"/>
            </a:pPr>
            <a:r>
              <a:rPr lang="en-US" dirty="0">
                <a:solidFill>
                  <a:srgbClr val="111111"/>
                </a:solidFill>
              </a:rPr>
              <a:t>Conclusion</a:t>
            </a:r>
          </a:p>
          <a:p>
            <a:pPr marL="285750" indent="-285750" algn="l">
              <a:buFont typeface="Arial" panose="020B0604020202020204" pitchFamily="34" charset="0"/>
              <a:buChar char="•"/>
            </a:pPr>
            <a:endParaRPr lang="en-US" dirty="0">
              <a:solidFill>
                <a:srgbClr val="111111"/>
              </a:solidFill>
              <a:latin typeface="SourceSansPro"/>
            </a:endParaRPr>
          </a:p>
          <a:p>
            <a:pPr algn="l"/>
            <a:endParaRPr lang="en-US" dirty="0">
              <a:solidFill>
                <a:srgbClr val="111111"/>
              </a:solidFill>
              <a:latin typeface="SourceSansPro"/>
            </a:endParaRPr>
          </a:p>
          <a:p>
            <a:pPr algn="l"/>
            <a:endParaRPr lang="en-US" dirty="0">
              <a:solidFill>
                <a:srgbClr val="111111"/>
              </a:solidFill>
              <a:latin typeface="SourceSansPro"/>
            </a:endParaRPr>
          </a:p>
          <a:p>
            <a:pPr algn="l"/>
            <a:endParaRPr lang="en-US" b="0" i="0" dirty="0">
              <a:solidFill>
                <a:srgbClr val="111111"/>
              </a:solidFill>
              <a:effectLst/>
              <a:latin typeface="SourceSansPro"/>
            </a:endParaRPr>
          </a:p>
        </p:txBody>
      </p:sp>
    </p:spTree>
    <p:extLst>
      <p:ext uri="{BB962C8B-B14F-4D97-AF65-F5344CB8AC3E}">
        <p14:creationId xmlns:p14="http://schemas.microsoft.com/office/powerpoint/2010/main" val="3122754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E8622F-C306-4EE7-A3BA-2EB30392CD47}"/>
              </a:ext>
            </a:extLst>
          </p:cNvPr>
          <p:cNvSpPr txBox="1"/>
          <p:nvPr/>
        </p:nvSpPr>
        <p:spPr>
          <a:xfrm>
            <a:off x="272955" y="5045859"/>
            <a:ext cx="11505063" cy="923330"/>
          </a:xfrm>
          <a:prstGeom prst="rect">
            <a:avLst/>
          </a:prstGeom>
          <a:noFill/>
        </p:spPr>
        <p:txBody>
          <a:bodyPr wrap="square" rtlCol="0">
            <a:spAutoFit/>
          </a:bodyPr>
          <a:lstStyle/>
          <a:p>
            <a:r>
              <a:rPr lang="en-US" dirty="0"/>
              <a:t>This second dashboard shows the impact of Design, Renovation, location(regions), Size, Condition and the map shows the coverage of the location covered during data collection and also shows the pricing impact when expanded further.</a:t>
            </a:r>
          </a:p>
        </p:txBody>
      </p:sp>
      <p:pic>
        <p:nvPicPr>
          <p:cNvPr id="2" name="Picture 1">
            <a:extLst>
              <a:ext uri="{FF2B5EF4-FFF2-40B4-BE49-F238E27FC236}">
                <a16:creationId xmlns:a16="http://schemas.microsoft.com/office/drawing/2014/main" id="{0D15BE50-BFB4-3A2B-E156-C5A6AAEF32D8}"/>
              </a:ext>
            </a:extLst>
          </p:cNvPr>
          <p:cNvPicPr>
            <a:picLocks noChangeAspect="1"/>
          </p:cNvPicPr>
          <p:nvPr/>
        </p:nvPicPr>
        <p:blipFill>
          <a:blip r:embed="rId2"/>
          <a:stretch>
            <a:fillRect/>
          </a:stretch>
        </p:blipFill>
        <p:spPr>
          <a:xfrm>
            <a:off x="272955" y="100828"/>
            <a:ext cx="8598090" cy="4810631"/>
          </a:xfrm>
          <a:prstGeom prst="rect">
            <a:avLst/>
          </a:prstGeom>
        </p:spPr>
      </p:pic>
    </p:spTree>
    <p:extLst>
      <p:ext uri="{BB962C8B-B14F-4D97-AF65-F5344CB8AC3E}">
        <p14:creationId xmlns:p14="http://schemas.microsoft.com/office/powerpoint/2010/main" val="2673173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1960E-A87D-9A80-3D51-582B4D64AC3A}"/>
              </a:ext>
            </a:extLst>
          </p:cNvPr>
          <p:cNvSpPr txBox="1"/>
          <p:nvPr/>
        </p:nvSpPr>
        <p:spPr>
          <a:xfrm>
            <a:off x="136478" y="218363"/>
            <a:ext cx="11586949" cy="5909310"/>
          </a:xfrm>
          <a:prstGeom prst="rect">
            <a:avLst/>
          </a:prstGeom>
          <a:noFill/>
        </p:spPr>
        <p:txBody>
          <a:bodyPr wrap="square">
            <a:spAutoFit/>
          </a:bodyPr>
          <a:lstStyle/>
          <a:p>
            <a:r>
              <a:rPr lang="en-US" dirty="0"/>
              <a:t>This dashboard explores what features impact house prices the most and regional price variation across King County.</a:t>
            </a:r>
          </a:p>
          <a:p>
            <a:endParaRPr lang="en-US" dirty="0"/>
          </a:p>
          <a:p>
            <a:r>
              <a:rPr lang="en-US" b="1" dirty="0"/>
              <a:t>Architecture Type Matters:</a:t>
            </a:r>
          </a:p>
          <a:p>
            <a:r>
              <a:rPr lang="en-US" dirty="0"/>
              <a:t>Custom homes lead in price, averaging $</a:t>
            </a:r>
            <a:r>
              <a:rPr lang="en-US" b="1" dirty="0"/>
              <a:t>1.25 Million</a:t>
            </a:r>
            <a:r>
              <a:rPr lang="en-US" dirty="0"/>
              <a:t>.</a:t>
            </a:r>
          </a:p>
          <a:p>
            <a:r>
              <a:rPr lang="en-US" dirty="0"/>
              <a:t>Standard and Substandard homes fall under $</a:t>
            </a:r>
            <a:r>
              <a:rPr lang="en-US" b="1" dirty="0"/>
              <a:t>250,000</a:t>
            </a:r>
            <a:r>
              <a:rPr lang="en-US" dirty="0"/>
              <a:t>.</a:t>
            </a:r>
          </a:p>
          <a:p>
            <a:r>
              <a:rPr lang="en-US" dirty="0"/>
              <a:t>This highlights the value buyers place on design and architectural uniqueness—a similar trend in Nigeria where duplexes or contemporary-designed buildings command higher prices.</a:t>
            </a:r>
          </a:p>
          <a:p>
            <a:r>
              <a:rPr lang="en-US" b="1" dirty="0"/>
              <a:t>Renovation Increases Value</a:t>
            </a:r>
            <a:r>
              <a:rPr lang="en-US" dirty="0"/>
              <a:t>:</a:t>
            </a:r>
          </a:p>
          <a:p>
            <a:r>
              <a:rPr lang="en-US" dirty="0"/>
              <a:t>Homes that have been renovated are priced </a:t>
            </a:r>
            <a:r>
              <a:rPr lang="en-US" b="1" dirty="0"/>
              <a:t>58.91</a:t>
            </a:r>
            <a:r>
              <a:rPr lang="en-US" dirty="0"/>
              <a:t>% higher on average.</a:t>
            </a:r>
          </a:p>
          <a:p>
            <a:r>
              <a:rPr lang="en-US" dirty="0"/>
              <a:t>This supports a Nigerian trend where refurbished buildings in old areas like Surulere or Yaba gain significant resale value.</a:t>
            </a:r>
          </a:p>
          <a:p>
            <a:r>
              <a:rPr lang="en-US" b="1" dirty="0"/>
              <a:t>Location Makes a Difference</a:t>
            </a:r>
            <a:r>
              <a:rPr lang="en-US" dirty="0"/>
              <a:t>:</a:t>
            </a:r>
          </a:p>
          <a:p>
            <a:r>
              <a:rPr lang="en-US" dirty="0"/>
              <a:t>Expensive areas: Medina, Mercer Island, and Bellevue have average prices well above $</a:t>
            </a:r>
            <a:r>
              <a:rPr lang="en-US" b="1" dirty="0"/>
              <a:t>1M</a:t>
            </a:r>
            <a:r>
              <a:rPr lang="en-US" dirty="0"/>
              <a:t>.</a:t>
            </a:r>
          </a:p>
          <a:p>
            <a:r>
              <a:rPr lang="en-US" dirty="0"/>
              <a:t>Least expensive regions include Federal Way, Kent, and Auburn.</a:t>
            </a:r>
          </a:p>
          <a:p>
            <a:r>
              <a:rPr lang="en-US" dirty="0"/>
              <a:t>On the map, expensive areas are clustered near bodies of water and commercial hubs, a trend relatable to Lekki, Victoria Island, and Gwarinpa in Nigeria.</a:t>
            </a:r>
          </a:p>
          <a:p>
            <a:r>
              <a:rPr lang="en-US" b="1" dirty="0"/>
              <a:t>Size and Condition Influence Pricing</a:t>
            </a:r>
            <a:r>
              <a:rPr lang="en-US" dirty="0"/>
              <a:t>:</a:t>
            </a:r>
          </a:p>
          <a:p>
            <a:r>
              <a:rPr lang="en-US" dirty="0"/>
              <a:t>Very large homes fetch the highest average price.</a:t>
            </a:r>
          </a:p>
          <a:p>
            <a:r>
              <a:rPr lang="en-US" dirty="0"/>
              <a:t>Excellent-condition homes also command premium pricing.</a:t>
            </a:r>
          </a:p>
          <a:p>
            <a:r>
              <a:rPr lang="en-US" dirty="0"/>
              <a:t>This underlines the importance of space and maintenance, relevant to Nigerian buyers seeking value for long-term occupancy or rental income.</a:t>
            </a:r>
          </a:p>
        </p:txBody>
      </p:sp>
    </p:spTree>
    <p:extLst>
      <p:ext uri="{BB962C8B-B14F-4D97-AF65-F5344CB8AC3E}">
        <p14:creationId xmlns:p14="http://schemas.microsoft.com/office/powerpoint/2010/main" val="4110102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09837B-63D0-20C3-7755-D435CD5EE234}"/>
              </a:ext>
            </a:extLst>
          </p:cNvPr>
          <p:cNvPicPr>
            <a:picLocks noChangeAspect="1"/>
          </p:cNvPicPr>
          <p:nvPr/>
        </p:nvPicPr>
        <p:blipFill>
          <a:blip r:embed="rId2"/>
          <a:stretch>
            <a:fillRect/>
          </a:stretch>
        </p:blipFill>
        <p:spPr>
          <a:xfrm>
            <a:off x="0" y="0"/>
            <a:ext cx="8764223" cy="5010849"/>
          </a:xfrm>
          <a:prstGeom prst="rect">
            <a:avLst/>
          </a:prstGeom>
        </p:spPr>
      </p:pic>
      <p:sp>
        <p:nvSpPr>
          <p:cNvPr id="4" name="TextBox 3">
            <a:extLst>
              <a:ext uri="{FF2B5EF4-FFF2-40B4-BE49-F238E27FC236}">
                <a16:creationId xmlns:a16="http://schemas.microsoft.com/office/drawing/2014/main" id="{3D589F28-2ADE-4DD2-CB66-D42E206DC4E2}"/>
              </a:ext>
            </a:extLst>
          </p:cNvPr>
          <p:cNvSpPr txBox="1"/>
          <p:nvPr/>
        </p:nvSpPr>
        <p:spPr>
          <a:xfrm rot="10800000" flipH="1" flipV="1">
            <a:off x="163773" y="5088594"/>
            <a:ext cx="11546006" cy="646331"/>
          </a:xfrm>
          <a:prstGeom prst="rect">
            <a:avLst/>
          </a:prstGeom>
          <a:noFill/>
        </p:spPr>
        <p:txBody>
          <a:bodyPr wrap="square" rtlCol="0">
            <a:spAutoFit/>
          </a:bodyPr>
          <a:lstStyle/>
          <a:p>
            <a:r>
              <a:rPr lang="en-US" dirty="0"/>
              <a:t>This image shows the correlation analysis  between some of the house features with graphical representations of how strongly or weakly a house feature may impact house pricing.</a:t>
            </a:r>
          </a:p>
        </p:txBody>
      </p:sp>
    </p:spTree>
    <p:extLst>
      <p:ext uri="{BB962C8B-B14F-4D97-AF65-F5344CB8AC3E}">
        <p14:creationId xmlns:p14="http://schemas.microsoft.com/office/powerpoint/2010/main" val="369697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CF5F45-3975-EEE9-3F21-17D0ABE0C5AF}"/>
              </a:ext>
            </a:extLst>
          </p:cNvPr>
          <p:cNvSpPr txBox="1"/>
          <p:nvPr/>
        </p:nvSpPr>
        <p:spPr>
          <a:xfrm>
            <a:off x="112594" y="619794"/>
            <a:ext cx="11201400" cy="5632311"/>
          </a:xfrm>
          <a:prstGeom prst="rect">
            <a:avLst/>
          </a:prstGeom>
          <a:noFill/>
        </p:spPr>
        <p:txBody>
          <a:bodyPr wrap="square">
            <a:spAutoFit/>
          </a:bodyPr>
          <a:lstStyle/>
          <a:p>
            <a:r>
              <a:rPr lang="en-US" dirty="0"/>
              <a:t>This dashboard explores the relationship between house features and pricing using scatter plots, and also analyzes price trends over the months.</a:t>
            </a:r>
          </a:p>
          <a:p>
            <a:endParaRPr lang="en-US" dirty="0"/>
          </a:p>
          <a:p>
            <a:r>
              <a:rPr lang="en-US" dirty="0"/>
              <a:t>Correlation Insights:</a:t>
            </a:r>
          </a:p>
          <a:p>
            <a:endParaRPr lang="en-US" dirty="0"/>
          </a:p>
          <a:p>
            <a:pPr marL="285750" indent="-285750">
              <a:buFont typeface="Arial" panose="020B0604020202020204" pitchFamily="34" charset="0"/>
              <a:buChar char="•"/>
            </a:pPr>
            <a:r>
              <a:rPr lang="en-US" dirty="0"/>
              <a:t>There’s a strong positive correlation between:</a:t>
            </a:r>
          </a:p>
          <a:p>
            <a:r>
              <a:rPr lang="en-US" dirty="0"/>
              <a:t>sqft_above, sqft_living15, and price – the more usable space, the higher the price.</a:t>
            </a:r>
          </a:p>
          <a:p>
            <a:pPr marL="285750" indent="-285750">
              <a:buFont typeface="Arial" panose="020B0604020202020204" pitchFamily="34" charset="0"/>
              <a:buChar char="•"/>
            </a:pPr>
            <a:r>
              <a:rPr lang="en-US" dirty="0"/>
              <a:t>A weaker or unclear correlation appears between sqft_lot15 and price, meaning land size does not always guarantee a higher price.</a:t>
            </a:r>
          </a:p>
          <a:p>
            <a:r>
              <a:rPr lang="en-US" dirty="0"/>
              <a:t>This shows interior space and livability matter more than just the plot size, a lesson for Nigerian developers who focus on large plots without optimizing internal structure.</a:t>
            </a:r>
          </a:p>
          <a:p>
            <a:endParaRPr lang="en-US" dirty="0"/>
          </a:p>
          <a:p>
            <a:r>
              <a:rPr lang="en-US" dirty="0"/>
              <a:t>Monthly Price Trend:</a:t>
            </a:r>
          </a:p>
          <a:p>
            <a:pPr marL="285750" indent="-285750">
              <a:buFont typeface="Arial" panose="020B0604020202020204" pitchFamily="34" charset="0"/>
              <a:buChar char="•"/>
            </a:pPr>
            <a:r>
              <a:rPr lang="en-US" dirty="0"/>
              <a:t>Prices peak around May to July, then drop from August to December.</a:t>
            </a:r>
          </a:p>
          <a:p>
            <a:pPr marL="285750" indent="-285750">
              <a:buFont typeface="Arial" panose="020B0604020202020204" pitchFamily="34" charset="0"/>
              <a:buChar char="•"/>
            </a:pPr>
            <a:r>
              <a:rPr lang="en-US" dirty="0"/>
              <a:t>This implies the best time to sell is late spring to early summer, possibly due to school holidays, better weather, or relocation plans.</a:t>
            </a:r>
          </a:p>
          <a:p>
            <a:pPr marL="285750" indent="-285750">
              <a:buFont typeface="Arial" panose="020B0604020202020204" pitchFamily="34" charset="0"/>
              <a:buChar char="•"/>
            </a:pPr>
            <a:r>
              <a:rPr lang="en-US" dirty="0"/>
              <a:t>For Nigeria, the equivalent period is often post-Easter to mid-year (April–June), when economic activity picks up before mid-year rains and budget delays.</a:t>
            </a:r>
          </a:p>
          <a:p>
            <a:pPr marL="285750" indent="-285750">
              <a:buFont typeface="Arial" panose="020B0604020202020204" pitchFamily="34" charset="0"/>
              <a:buChar char="•"/>
            </a:pPr>
            <a:r>
              <a:rPr lang="en-US" dirty="0"/>
              <a:t>The best time to buy may be in November–December, when prices dip—possibly due to fewer transactions and end-of-year financial tightening.</a:t>
            </a:r>
          </a:p>
        </p:txBody>
      </p:sp>
    </p:spTree>
    <p:extLst>
      <p:ext uri="{BB962C8B-B14F-4D97-AF65-F5344CB8AC3E}">
        <p14:creationId xmlns:p14="http://schemas.microsoft.com/office/powerpoint/2010/main" val="1152560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0A5928-5026-EA28-2102-92EEEE36E169}"/>
              </a:ext>
            </a:extLst>
          </p:cNvPr>
          <p:cNvSpPr>
            <a:spLocks noGrp="1"/>
          </p:cNvSpPr>
          <p:nvPr>
            <p:ph type="title" idx="4294967295"/>
          </p:nvPr>
        </p:nvSpPr>
        <p:spPr>
          <a:xfrm>
            <a:off x="0" y="136525"/>
            <a:ext cx="10058400" cy="1450975"/>
          </a:xfrm>
        </p:spPr>
        <p:txBody>
          <a:bodyPr/>
          <a:lstStyle/>
          <a:p>
            <a:r>
              <a:rPr lang="en-US" dirty="0">
                <a:solidFill>
                  <a:srgbClr val="0070C0"/>
                </a:solidFill>
              </a:rPr>
              <a:t>Actionable Insights</a:t>
            </a:r>
            <a:br>
              <a:rPr lang="en-US" dirty="0">
                <a:solidFill>
                  <a:srgbClr val="0070C0"/>
                </a:solidFill>
              </a:rPr>
            </a:br>
            <a:endParaRPr lang="en-US" dirty="0">
              <a:solidFill>
                <a:srgbClr val="0070C0"/>
              </a:solidFill>
            </a:endParaRPr>
          </a:p>
        </p:txBody>
      </p:sp>
      <p:sp>
        <p:nvSpPr>
          <p:cNvPr id="5" name="Content Placeholder 4">
            <a:extLst>
              <a:ext uri="{FF2B5EF4-FFF2-40B4-BE49-F238E27FC236}">
                <a16:creationId xmlns:a16="http://schemas.microsoft.com/office/drawing/2014/main" id="{A0E38EC5-DFC3-4554-726A-140DEEAC362C}"/>
              </a:ext>
            </a:extLst>
          </p:cNvPr>
          <p:cNvSpPr>
            <a:spLocks noGrp="1"/>
          </p:cNvSpPr>
          <p:nvPr>
            <p:ph idx="4294967295"/>
          </p:nvPr>
        </p:nvSpPr>
        <p:spPr>
          <a:xfrm>
            <a:off x="0" y="1944427"/>
            <a:ext cx="10058400" cy="3760788"/>
          </a:xfrm>
        </p:spPr>
        <p:txBody>
          <a:bodyPr>
            <a:normAutofit fontScale="92500" lnSpcReduction="10000"/>
          </a:bodyPr>
          <a:lstStyle/>
          <a:p>
            <a:pPr marL="457200" indent="-457200">
              <a:buFont typeface="+mj-lt"/>
              <a:buAutoNum type="arabicPeriod"/>
            </a:pPr>
            <a:r>
              <a:rPr lang="en-US" dirty="0"/>
              <a:t>Investors seeking premium short-term returns should focus on the top-tier cities. Those looking for longer-term appreciation or affordable housing projects may find better margins in the outer cities.</a:t>
            </a:r>
          </a:p>
          <a:p>
            <a:pPr marL="457200" indent="-457200">
              <a:buFont typeface="+mj-lt"/>
              <a:buAutoNum type="arabicPeriod"/>
            </a:pPr>
            <a:r>
              <a:rPr lang="en-US" dirty="0"/>
              <a:t>Waterfront listings should be positioned as luxury products. Consider highlighting these aggressively in marketing and premium renovation projects.</a:t>
            </a:r>
          </a:p>
          <a:p>
            <a:pPr marL="457200" indent="-457200">
              <a:buFont typeface="+mj-lt"/>
              <a:buAutoNum type="arabicPeriod"/>
            </a:pPr>
            <a:r>
              <a:rPr lang="en-US" dirty="0"/>
              <a:t>Renovations aren’t just aesthetic — they are a strategic value driver. Flipping opportunities, upgrade packages, or post-purchase renovation services can be monetized.</a:t>
            </a:r>
          </a:p>
          <a:p>
            <a:pPr marL="457200" indent="-457200">
              <a:buFont typeface="+mj-lt"/>
              <a:buAutoNum type="arabicPeriod"/>
            </a:pPr>
            <a:r>
              <a:rPr lang="en-US" dirty="0"/>
              <a:t>Customize listings and campaigns based on the dominant house size profile in each area. Also consider modular designs or add-on services that help small homes grow with buyers.</a:t>
            </a:r>
          </a:p>
          <a:p>
            <a:pPr marL="457200" indent="-457200">
              <a:buFont typeface="+mj-lt"/>
              <a:buAutoNum type="arabicPeriod"/>
            </a:pPr>
            <a:r>
              <a:rPr lang="en-US" dirty="0"/>
              <a:t>This insight supports targeted investment in home staging, minor repairs, and listing enhancements especially in mid-tier markets.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dirty="0"/>
          </a:p>
        </p:txBody>
      </p:sp>
      <p:pic>
        <p:nvPicPr>
          <p:cNvPr id="6" name="Picture 5">
            <a:extLst>
              <a:ext uri="{FF2B5EF4-FFF2-40B4-BE49-F238E27FC236}">
                <a16:creationId xmlns:a16="http://schemas.microsoft.com/office/drawing/2014/main" id="{C6BD5711-001B-E05B-BACB-C8E23B1F941A}"/>
              </a:ext>
            </a:extLst>
          </p:cNvPr>
          <p:cNvPicPr>
            <a:picLocks noChangeAspect="1"/>
          </p:cNvPicPr>
          <p:nvPr/>
        </p:nvPicPr>
        <p:blipFill>
          <a:blip r:embed="rId2"/>
          <a:stretch>
            <a:fillRect/>
          </a:stretch>
        </p:blipFill>
        <p:spPr>
          <a:xfrm>
            <a:off x="10058400" y="161901"/>
            <a:ext cx="1981768" cy="1981768"/>
          </a:xfrm>
          <a:prstGeom prst="rect">
            <a:avLst/>
          </a:prstGeom>
        </p:spPr>
      </p:pic>
    </p:spTree>
    <p:extLst>
      <p:ext uri="{BB962C8B-B14F-4D97-AF65-F5344CB8AC3E}">
        <p14:creationId xmlns:p14="http://schemas.microsoft.com/office/powerpoint/2010/main" val="341424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“Knowledge becomes wisdom only after it has been put to good use”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Mark twain</a:t>
            </a:r>
          </a:p>
        </p:txBody>
      </p:sp>
      <p:sp>
        <p:nvSpPr>
          <p:cNvPr id="4" name="Rectangle 3">
            <a:extLst>
              <a:ext uri="{FF2B5EF4-FFF2-40B4-BE49-F238E27FC236}">
                <a16:creationId xmlns:a16="http://schemas.microsoft.com/office/drawing/2014/main" id="{DDF83505-B3E7-9A09-0076-FC0814116CE5}"/>
              </a:ext>
            </a:extLst>
          </p:cNvPr>
          <p:cNvSpPr/>
          <p:nvPr/>
        </p:nvSpPr>
        <p:spPr>
          <a:xfrm>
            <a:off x="7104016" y="5444910"/>
            <a:ext cx="358591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938D-9B4E-4206-0BAE-C3B65E126100}"/>
              </a:ext>
            </a:extLst>
          </p:cNvPr>
          <p:cNvSpPr>
            <a:spLocks noGrp="1"/>
          </p:cNvSpPr>
          <p:nvPr>
            <p:ph type="title"/>
          </p:nvPr>
        </p:nvSpPr>
        <p:spPr/>
        <p:txBody>
          <a:bodyPr/>
          <a:lstStyle/>
          <a:p>
            <a:r>
              <a:rPr lang="en-US" dirty="0">
                <a:solidFill>
                  <a:srgbClr val="0070C0"/>
                </a:solidFill>
              </a:rPr>
              <a:t>Project Brief</a:t>
            </a:r>
          </a:p>
        </p:txBody>
      </p:sp>
      <p:sp>
        <p:nvSpPr>
          <p:cNvPr id="3" name="Content Placeholder 2">
            <a:extLst>
              <a:ext uri="{FF2B5EF4-FFF2-40B4-BE49-F238E27FC236}">
                <a16:creationId xmlns:a16="http://schemas.microsoft.com/office/drawing/2014/main" id="{7B90E730-BD31-ED9E-35B3-EE8795305F03}"/>
              </a:ext>
            </a:extLst>
          </p:cNvPr>
          <p:cNvSpPr>
            <a:spLocks noGrp="1"/>
          </p:cNvSpPr>
          <p:nvPr>
            <p:ph idx="1"/>
          </p:nvPr>
        </p:nvSpPr>
        <p:spPr/>
        <p:txBody>
          <a:bodyPr>
            <a:normAutofit/>
          </a:bodyPr>
          <a:lstStyle/>
          <a:p>
            <a:r>
              <a:rPr lang="en-US" b="1" dirty="0"/>
              <a:t>Project Title</a:t>
            </a:r>
            <a:r>
              <a:rPr lang="en-US" dirty="0"/>
              <a:t>: Exploratory Analysis of House Prices in King County, Washington </a:t>
            </a:r>
          </a:p>
          <a:p>
            <a:endParaRPr lang="en-US" dirty="0"/>
          </a:p>
          <a:p>
            <a:r>
              <a:rPr lang="en-US" b="1" dirty="0"/>
              <a:t>Problem Statement: </a:t>
            </a:r>
          </a:p>
          <a:p>
            <a:r>
              <a:rPr lang="en-US" dirty="0"/>
              <a:t>Real estate pricing in King County is influenced by multiple factors (location, size, condition, etc.), but stakeholders often lack data-driven insights to guide decisions. Inaccurate pricing leads to suboptimal outcomes for buyers, sellers, and investors. This project analyzes historical sales data to uncover pricing trends, identify high-value areas, and quantify the impact of key features like renovations and seasonality.</a:t>
            </a:r>
          </a:p>
          <a:p>
            <a:pPr marL="0" indent="0">
              <a:buNone/>
            </a:pPr>
            <a:r>
              <a:rPr lang="en-US" dirty="0"/>
              <a:t> </a:t>
            </a:r>
          </a:p>
        </p:txBody>
      </p:sp>
      <p:pic>
        <p:nvPicPr>
          <p:cNvPr id="4" name="Picture 3">
            <a:extLst>
              <a:ext uri="{FF2B5EF4-FFF2-40B4-BE49-F238E27FC236}">
                <a16:creationId xmlns:a16="http://schemas.microsoft.com/office/drawing/2014/main" id="{A1C3A6C9-2461-539C-6F52-A3824ED5D049}"/>
              </a:ext>
            </a:extLst>
          </p:cNvPr>
          <p:cNvPicPr>
            <a:picLocks noChangeAspect="1"/>
          </p:cNvPicPr>
          <p:nvPr/>
        </p:nvPicPr>
        <p:blipFill>
          <a:blip r:embed="rId2"/>
          <a:stretch>
            <a:fillRect/>
          </a:stretch>
        </p:blipFill>
        <p:spPr>
          <a:xfrm>
            <a:off x="9281189" y="1575463"/>
            <a:ext cx="2609850" cy="1714500"/>
          </a:xfrm>
          <a:prstGeom prst="rect">
            <a:avLst/>
          </a:prstGeom>
        </p:spPr>
      </p:pic>
    </p:spTree>
    <p:extLst>
      <p:ext uri="{BB962C8B-B14F-4D97-AF65-F5344CB8AC3E}">
        <p14:creationId xmlns:p14="http://schemas.microsoft.com/office/powerpoint/2010/main" val="187607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BCABF-563C-2FF8-F78F-689B72C8215A}"/>
              </a:ext>
            </a:extLst>
          </p:cNvPr>
          <p:cNvSpPr>
            <a:spLocks noGrp="1"/>
          </p:cNvSpPr>
          <p:nvPr>
            <p:ph idx="4294967295"/>
          </p:nvPr>
        </p:nvSpPr>
        <p:spPr>
          <a:xfrm>
            <a:off x="464023" y="375243"/>
            <a:ext cx="10058400" cy="5848136"/>
          </a:xfrm>
        </p:spPr>
        <p:txBody>
          <a:bodyPr>
            <a:normAutofit fontScale="85000" lnSpcReduction="10000"/>
          </a:bodyPr>
          <a:lstStyle/>
          <a:p>
            <a:r>
              <a:rPr lang="en-US" b="1" dirty="0">
                <a:solidFill>
                  <a:schemeClr val="tx1"/>
                </a:solidFill>
              </a:rPr>
              <a:t>Project Objectives</a:t>
            </a:r>
            <a:r>
              <a:rPr lang="en-US" dirty="0"/>
              <a:t>:</a:t>
            </a:r>
          </a:p>
          <a:p>
            <a:pPr marL="457200" indent="-457200">
              <a:buFont typeface="+mj-lt"/>
              <a:buAutoNum type="arabicPeriod"/>
            </a:pPr>
            <a:r>
              <a:rPr lang="en-US" dirty="0"/>
              <a:t> To identify key factors that influence house prices in King County. </a:t>
            </a:r>
          </a:p>
          <a:p>
            <a:pPr marL="457200" indent="-457200">
              <a:buFont typeface="+mj-lt"/>
              <a:buAutoNum type="arabicPeriod"/>
            </a:pPr>
            <a:r>
              <a:rPr lang="en-US" dirty="0"/>
              <a:t> To analyze trends in house pricing across different zip codes, sizes, and house features.  </a:t>
            </a:r>
          </a:p>
          <a:p>
            <a:pPr marL="457200" indent="-457200">
              <a:buFont typeface="+mj-lt"/>
              <a:buAutoNum type="arabicPeriod"/>
            </a:pPr>
            <a:r>
              <a:rPr lang="en-US" dirty="0"/>
              <a:t>To create an interactive dashboard for realtors or buyers to understand market behavior. </a:t>
            </a:r>
          </a:p>
          <a:p>
            <a:pPr marL="457200" indent="-457200">
              <a:buFont typeface="+mj-lt"/>
              <a:buAutoNum type="arabicPeriod"/>
            </a:pPr>
            <a:r>
              <a:rPr lang="en-US" dirty="0"/>
              <a:t>To derive actionable insights that can support property valuation and investment decisions.</a:t>
            </a:r>
          </a:p>
          <a:p>
            <a:pPr marL="457200" indent="-457200">
              <a:buFont typeface="+mj-lt"/>
              <a:buAutoNum type="arabicPeriod"/>
            </a:pPr>
            <a:endParaRPr lang="en-US" dirty="0"/>
          </a:p>
          <a:p>
            <a:pPr marL="0" indent="0">
              <a:buNone/>
            </a:pPr>
            <a:r>
              <a:rPr lang="en-US" b="1" dirty="0">
                <a:solidFill>
                  <a:schemeClr val="tx1"/>
                </a:solidFill>
              </a:rPr>
              <a:t> Data Source</a:t>
            </a:r>
            <a:r>
              <a:rPr lang="en-US" dirty="0"/>
              <a:t>: </a:t>
            </a:r>
          </a:p>
          <a:p>
            <a:pPr marL="0" indent="0">
              <a:buNone/>
            </a:pPr>
            <a:r>
              <a:rPr lang="en-US" dirty="0"/>
              <a:t>• Dataset: King County House Sales (Kaggle)</a:t>
            </a:r>
          </a:p>
          <a:p>
            <a:pPr marL="0" indent="0">
              <a:buNone/>
            </a:pPr>
            <a:r>
              <a:rPr lang="en-US" dirty="0"/>
              <a:t>ROCCC Analysis:  </a:t>
            </a:r>
          </a:p>
          <a:p>
            <a:pPr marL="457200" indent="-457200">
              <a:buFont typeface="+mj-lt"/>
              <a:buAutoNum type="arabicPeriod"/>
            </a:pPr>
            <a:r>
              <a:rPr lang="en-US" b="1" dirty="0"/>
              <a:t>Reliable</a:t>
            </a:r>
            <a:r>
              <a:rPr lang="en-US" dirty="0"/>
              <a:t>: Publicly available, curated dataset with 21,000+ records.</a:t>
            </a:r>
          </a:p>
          <a:p>
            <a:pPr marL="457200" indent="-457200">
              <a:buFont typeface="+mj-lt"/>
              <a:buAutoNum type="arabicPeriod"/>
            </a:pPr>
            <a:r>
              <a:rPr lang="en-US" b="1" dirty="0"/>
              <a:t>Original</a:t>
            </a:r>
            <a:r>
              <a:rPr lang="en-US" dirty="0"/>
              <a:t>: Sourced from King County government records.  </a:t>
            </a:r>
          </a:p>
          <a:p>
            <a:pPr marL="457200" indent="-457200">
              <a:buFont typeface="+mj-lt"/>
              <a:buAutoNum type="arabicPeriod"/>
            </a:pPr>
            <a:r>
              <a:rPr lang="en-US" b="1" dirty="0"/>
              <a:t>Comprehensive</a:t>
            </a:r>
            <a:r>
              <a:rPr lang="en-US" dirty="0"/>
              <a:t>: Includes price, location, size, grade, renovation status, and sale dates. </a:t>
            </a:r>
          </a:p>
          <a:p>
            <a:pPr marL="457200" indent="-457200">
              <a:buFont typeface="+mj-lt"/>
              <a:buAutoNum type="arabicPeriod"/>
            </a:pPr>
            <a:r>
              <a:rPr lang="en-US" b="1" dirty="0"/>
              <a:t>Current</a:t>
            </a:r>
            <a:r>
              <a:rPr lang="en-US" dirty="0"/>
              <a:t>: Covers sales from 2014–2015 (relevant for baseline trends). </a:t>
            </a:r>
          </a:p>
          <a:p>
            <a:pPr marL="457200" indent="-457200">
              <a:buFont typeface="+mj-lt"/>
              <a:buAutoNum type="arabicPeriod"/>
            </a:pPr>
            <a:r>
              <a:rPr lang="en-US" b="1" dirty="0"/>
              <a:t>Cited</a:t>
            </a:r>
            <a:r>
              <a:rPr lang="en-US" dirty="0"/>
              <a:t>: Properly attributed to Kaggle/license terms.</a:t>
            </a:r>
          </a:p>
          <a:p>
            <a:pPr marL="457200" indent="-457200">
              <a:buFont typeface="+mj-lt"/>
              <a:buAutoNum type="arabicPeriod"/>
            </a:pPr>
            <a:endParaRPr lang="en-US" dirty="0"/>
          </a:p>
        </p:txBody>
      </p:sp>
    </p:spTree>
    <p:extLst>
      <p:ext uri="{BB962C8B-B14F-4D97-AF65-F5344CB8AC3E}">
        <p14:creationId xmlns:p14="http://schemas.microsoft.com/office/powerpoint/2010/main" val="102638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AFCEB-83FD-D097-1D53-626FF83497C7}"/>
              </a:ext>
            </a:extLst>
          </p:cNvPr>
          <p:cNvSpPr>
            <a:spLocks noGrp="1"/>
          </p:cNvSpPr>
          <p:nvPr>
            <p:ph idx="4294967295"/>
          </p:nvPr>
        </p:nvSpPr>
        <p:spPr>
          <a:xfrm>
            <a:off x="263857" y="306695"/>
            <a:ext cx="10058400" cy="2245436"/>
          </a:xfrm>
        </p:spPr>
        <p:txBody>
          <a:bodyPr>
            <a:noAutofit/>
          </a:bodyPr>
          <a:lstStyle/>
          <a:p>
            <a:r>
              <a:rPr lang="en-US" sz="1800" b="1" dirty="0"/>
              <a:t>Tools Used</a:t>
            </a:r>
            <a:r>
              <a:rPr lang="en-US" sz="1800" dirty="0"/>
              <a:t>: </a:t>
            </a:r>
          </a:p>
          <a:p>
            <a:r>
              <a:rPr lang="en-US" sz="1800" dirty="0"/>
              <a:t>• Excel: Data cleaning, preliminary analysis. </a:t>
            </a:r>
          </a:p>
          <a:p>
            <a:r>
              <a:rPr lang="en-US" sz="1800" dirty="0"/>
              <a:t>• SQL: Querying and aggregating data (e.g., average prices, average prices by zip code). </a:t>
            </a:r>
          </a:p>
          <a:p>
            <a:r>
              <a:rPr lang="en-US" sz="1800" dirty="0"/>
              <a:t>• Power BI: Interactive dashboards for visualizations (price distributions, Impact of house features on pricing.</a:t>
            </a:r>
          </a:p>
          <a:p>
            <a:endParaRPr lang="en-US" sz="1800" dirty="0"/>
          </a:p>
          <a:p>
            <a:r>
              <a:rPr lang="en-US" sz="1800" b="1" dirty="0"/>
              <a:t>Our Audience: </a:t>
            </a:r>
            <a:r>
              <a:rPr lang="en-US" sz="1800" dirty="0"/>
              <a:t>This project addresses;</a:t>
            </a:r>
          </a:p>
          <a:p>
            <a:pPr marL="457200" indent="-457200">
              <a:buFont typeface="+mj-lt"/>
              <a:buAutoNum type="arabicPeriod"/>
            </a:pPr>
            <a:r>
              <a:rPr lang="en-NG" sz="1800" b="1" dirty="0"/>
              <a:t>Real Estate Executives &amp; Portfolio Managers</a:t>
            </a:r>
            <a:endParaRPr lang="en-US" sz="1800" dirty="0"/>
          </a:p>
          <a:p>
            <a:pPr marL="457200" indent="-457200">
              <a:buFont typeface="+mj-lt"/>
              <a:buAutoNum type="arabicPeriod"/>
            </a:pPr>
            <a:r>
              <a:rPr lang="en-NG" sz="1800" b="1" dirty="0"/>
              <a:t>Investors &amp; Developers</a:t>
            </a:r>
            <a:r>
              <a:rPr lang="en-NG" sz="1800" dirty="0"/>
              <a:t> considering new markets</a:t>
            </a:r>
            <a:endParaRPr lang="en-US" sz="1800" dirty="0"/>
          </a:p>
          <a:p>
            <a:pPr marL="457200" indent="-457200">
              <a:buFont typeface="+mj-lt"/>
              <a:buAutoNum type="arabicPeriod"/>
            </a:pPr>
            <a:r>
              <a:rPr lang="en-NG" sz="1800" b="1" dirty="0"/>
              <a:t>Internal Strategy Teams</a:t>
            </a:r>
            <a:r>
              <a:rPr lang="en-NG" sz="1800" dirty="0"/>
              <a:t> (marketing, product, operations)</a:t>
            </a:r>
            <a:endParaRPr lang="en-US" sz="1800" dirty="0"/>
          </a:p>
          <a:p>
            <a:pPr marL="457200" indent="-457200">
              <a:buFont typeface="+mj-lt"/>
              <a:buAutoNum type="arabicPeriod"/>
            </a:pPr>
            <a:r>
              <a:rPr lang="en-NG" sz="1800" b="1" dirty="0"/>
              <a:t>Sales &amp; Customer Engagement Leads</a:t>
            </a:r>
            <a:r>
              <a:rPr lang="en-NG" sz="1800" dirty="0"/>
              <a:t> looking to better position listings</a:t>
            </a:r>
            <a:endParaRPr lang="en-US" sz="1800" dirty="0"/>
          </a:p>
          <a:p>
            <a:endParaRPr lang="en-US" sz="1800" dirty="0"/>
          </a:p>
        </p:txBody>
      </p:sp>
      <p:pic>
        <p:nvPicPr>
          <p:cNvPr id="4" name="Picture 3">
            <a:extLst>
              <a:ext uri="{FF2B5EF4-FFF2-40B4-BE49-F238E27FC236}">
                <a16:creationId xmlns:a16="http://schemas.microsoft.com/office/drawing/2014/main" id="{E2D43DCA-E912-9CD0-312C-0A7B05E62911}"/>
              </a:ext>
            </a:extLst>
          </p:cNvPr>
          <p:cNvPicPr>
            <a:picLocks noChangeAspect="1"/>
          </p:cNvPicPr>
          <p:nvPr/>
        </p:nvPicPr>
        <p:blipFill>
          <a:blip r:embed="rId2"/>
          <a:stretch>
            <a:fillRect/>
          </a:stretch>
        </p:blipFill>
        <p:spPr>
          <a:xfrm>
            <a:off x="9048465" y="2861802"/>
            <a:ext cx="2409861" cy="2709823"/>
          </a:xfrm>
          <a:prstGeom prst="rect">
            <a:avLst/>
          </a:prstGeom>
        </p:spPr>
      </p:pic>
    </p:spTree>
    <p:extLst>
      <p:ext uri="{BB962C8B-B14F-4D97-AF65-F5344CB8AC3E}">
        <p14:creationId xmlns:p14="http://schemas.microsoft.com/office/powerpoint/2010/main" val="212943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E7151-592B-5325-9827-E8F07CE834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6D401A2-E6ED-D926-AA2B-876C041CB893}"/>
              </a:ext>
            </a:extLst>
          </p:cNvPr>
          <p:cNvSpPr txBox="1"/>
          <p:nvPr/>
        </p:nvSpPr>
        <p:spPr>
          <a:xfrm>
            <a:off x="508283" y="1336868"/>
            <a:ext cx="10173837" cy="1200329"/>
          </a:xfrm>
          <a:prstGeom prst="rect">
            <a:avLst/>
          </a:prstGeom>
          <a:noFill/>
        </p:spPr>
        <p:txBody>
          <a:bodyPr wrap="square">
            <a:spAutoFit/>
          </a:bodyPr>
          <a:lstStyle/>
          <a:p>
            <a:pPr algn="l">
              <a:buNone/>
            </a:pPr>
            <a:r>
              <a:rPr lang="en-US" b="1" i="0" dirty="0">
                <a:solidFill>
                  <a:srgbClr val="111111"/>
                </a:solidFill>
                <a:effectLst/>
              </a:rPr>
              <a:t>What Is Real Estate?.</a:t>
            </a:r>
          </a:p>
          <a:p>
            <a:pPr algn="l">
              <a:buNone/>
            </a:pPr>
            <a:endParaRPr lang="en-US" b="1" i="0" dirty="0">
              <a:solidFill>
                <a:srgbClr val="111111"/>
              </a:solidFill>
              <a:effectLst/>
            </a:endParaRPr>
          </a:p>
          <a:p>
            <a:pPr algn="l"/>
            <a:r>
              <a:rPr lang="en-US" b="0" i="0" dirty="0">
                <a:solidFill>
                  <a:srgbClr val="111111"/>
                </a:solidFill>
                <a:effectLst/>
              </a:rPr>
              <a:t>According to Investopia.com, Real estate is defined as the land and any permanent structures, like a home, or improvements attached to the land, whether natural or artificial.</a:t>
            </a:r>
          </a:p>
        </p:txBody>
      </p:sp>
      <p:sp>
        <p:nvSpPr>
          <p:cNvPr id="7" name="TextBox 6">
            <a:extLst>
              <a:ext uri="{FF2B5EF4-FFF2-40B4-BE49-F238E27FC236}">
                <a16:creationId xmlns:a16="http://schemas.microsoft.com/office/drawing/2014/main" id="{55FA7B8A-5741-1DF7-7B6A-02EB134CE350}"/>
              </a:ext>
            </a:extLst>
          </p:cNvPr>
          <p:cNvSpPr txBox="1"/>
          <p:nvPr/>
        </p:nvSpPr>
        <p:spPr>
          <a:xfrm>
            <a:off x="508283" y="2915890"/>
            <a:ext cx="7253216" cy="2585323"/>
          </a:xfrm>
          <a:prstGeom prst="rect">
            <a:avLst/>
          </a:prstGeom>
          <a:noFill/>
        </p:spPr>
        <p:txBody>
          <a:bodyPr wrap="square">
            <a:spAutoFit/>
          </a:bodyPr>
          <a:lstStyle/>
          <a:p>
            <a:r>
              <a:rPr lang="en-US" dirty="0"/>
              <a:t>Real estate is considered real property that includes land and anything permanently attached to it or built on it, whether natural or artificial.</a:t>
            </a:r>
          </a:p>
          <a:p>
            <a:r>
              <a:rPr lang="en-US" dirty="0"/>
              <a:t>There are five main categories of real estate, which include </a:t>
            </a:r>
            <a:r>
              <a:rPr lang="en-US" b="1" dirty="0"/>
              <a:t>residential</a:t>
            </a:r>
            <a:r>
              <a:rPr lang="en-US" dirty="0"/>
              <a:t>, </a:t>
            </a:r>
            <a:r>
              <a:rPr lang="en-US" b="1" dirty="0"/>
              <a:t>commercial</a:t>
            </a:r>
            <a:r>
              <a:rPr lang="en-US" dirty="0"/>
              <a:t>, </a:t>
            </a:r>
            <a:r>
              <a:rPr lang="en-US" b="1" dirty="0"/>
              <a:t>industrial</a:t>
            </a:r>
            <a:r>
              <a:rPr lang="en-US" dirty="0"/>
              <a:t>, </a:t>
            </a:r>
            <a:r>
              <a:rPr lang="en-US" b="1" dirty="0"/>
              <a:t>raw land</a:t>
            </a:r>
            <a:r>
              <a:rPr lang="en-US" dirty="0"/>
              <a:t>, and </a:t>
            </a:r>
            <a:r>
              <a:rPr lang="en-US" b="1" dirty="0"/>
              <a:t>special use</a:t>
            </a:r>
            <a:r>
              <a:rPr lang="en-US" dirty="0"/>
              <a:t>.</a:t>
            </a:r>
          </a:p>
          <a:p>
            <a:endParaRPr lang="en-US" dirty="0"/>
          </a:p>
          <a:p>
            <a:r>
              <a:rPr lang="en-US" dirty="0"/>
              <a:t>Investing in real estate includes purchasing a home, a rental property, or land.</a:t>
            </a:r>
          </a:p>
          <a:p>
            <a:r>
              <a:rPr lang="en-US" dirty="0"/>
              <a:t>Indirect investment in real estate can be made via REITs or through pooled real estate investment.</a:t>
            </a:r>
          </a:p>
        </p:txBody>
      </p:sp>
      <p:sp>
        <p:nvSpPr>
          <p:cNvPr id="11" name="TextBox 10">
            <a:extLst>
              <a:ext uri="{FF2B5EF4-FFF2-40B4-BE49-F238E27FC236}">
                <a16:creationId xmlns:a16="http://schemas.microsoft.com/office/drawing/2014/main" id="{2747ED0C-304A-FFE6-2EF7-FE1B87C7893C}"/>
              </a:ext>
            </a:extLst>
          </p:cNvPr>
          <p:cNvSpPr txBox="1"/>
          <p:nvPr/>
        </p:nvSpPr>
        <p:spPr>
          <a:xfrm>
            <a:off x="80749" y="5977298"/>
            <a:ext cx="6093724" cy="369332"/>
          </a:xfrm>
          <a:prstGeom prst="rect">
            <a:avLst/>
          </a:prstGeom>
          <a:noFill/>
        </p:spPr>
        <p:txBody>
          <a:bodyPr wrap="square">
            <a:spAutoFit/>
          </a:bodyPr>
          <a:lstStyle/>
          <a:p>
            <a:r>
              <a:rPr lang="en-US" dirty="0">
                <a:hlinkClick r:id="rId2"/>
              </a:rPr>
              <a:t>Real Estate: Definition, Types, How to Invest in It</a:t>
            </a:r>
            <a:endParaRPr lang="en-US" dirty="0"/>
          </a:p>
        </p:txBody>
      </p:sp>
      <p:sp>
        <p:nvSpPr>
          <p:cNvPr id="13" name="TextBox 12">
            <a:extLst>
              <a:ext uri="{FF2B5EF4-FFF2-40B4-BE49-F238E27FC236}">
                <a16:creationId xmlns:a16="http://schemas.microsoft.com/office/drawing/2014/main" id="{E0FA5DA8-D663-D23D-BC65-6B816830A067}"/>
              </a:ext>
            </a:extLst>
          </p:cNvPr>
          <p:cNvSpPr txBox="1"/>
          <p:nvPr/>
        </p:nvSpPr>
        <p:spPr>
          <a:xfrm>
            <a:off x="6017527" y="701035"/>
            <a:ext cx="6093724" cy="646331"/>
          </a:xfrm>
          <a:prstGeom prst="rect">
            <a:avLst/>
          </a:prstGeom>
          <a:noFill/>
        </p:spPr>
        <p:txBody>
          <a:bodyPr wrap="square">
            <a:spAutoFit/>
          </a:bodyPr>
          <a:lstStyle/>
          <a:p>
            <a:pPr algn="l"/>
            <a:endParaRPr lang="en-US" dirty="0">
              <a:solidFill>
                <a:srgbClr val="111111"/>
              </a:solidFill>
              <a:latin typeface="SourceSansPro"/>
            </a:endParaRPr>
          </a:p>
          <a:p>
            <a:pPr algn="l"/>
            <a:endParaRPr lang="en-US" b="0" i="0" dirty="0">
              <a:solidFill>
                <a:srgbClr val="111111"/>
              </a:solidFill>
              <a:effectLst/>
              <a:latin typeface="SourceSansPro"/>
            </a:endParaRPr>
          </a:p>
        </p:txBody>
      </p:sp>
      <p:pic>
        <p:nvPicPr>
          <p:cNvPr id="2" name="Picture 1">
            <a:extLst>
              <a:ext uri="{FF2B5EF4-FFF2-40B4-BE49-F238E27FC236}">
                <a16:creationId xmlns:a16="http://schemas.microsoft.com/office/drawing/2014/main" id="{4AE34577-9140-319B-94F1-168A687D770A}"/>
              </a:ext>
            </a:extLst>
          </p:cNvPr>
          <p:cNvPicPr>
            <a:picLocks noChangeAspect="1"/>
          </p:cNvPicPr>
          <p:nvPr/>
        </p:nvPicPr>
        <p:blipFill>
          <a:blip r:embed="rId3"/>
          <a:stretch>
            <a:fillRect/>
          </a:stretch>
        </p:blipFill>
        <p:spPr>
          <a:xfrm>
            <a:off x="8354999" y="2761651"/>
            <a:ext cx="3611244" cy="2031325"/>
          </a:xfrm>
          <a:prstGeom prst="rect">
            <a:avLst/>
          </a:prstGeom>
        </p:spPr>
      </p:pic>
      <p:sp>
        <p:nvSpPr>
          <p:cNvPr id="4" name="Title 3">
            <a:extLst>
              <a:ext uri="{FF2B5EF4-FFF2-40B4-BE49-F238E27FC236}">
                <a16:creationId xmlns:a16="http://schemas.microsoft.com/office/drawing/2014/main" id="{049CC270-47FB-2F7C-42CF-40F70692D807}"/>
              </a:ext>
            </a:extLst>
          </p:cNvPr>
          <p:cNvSpPr>
            <a:spLocks noGrp="1"/>
          </p:cNvSpPr>
          <p:nvPr>
            <p:ph type="title" idx="4294967295"/>
          </p:nvPr>
        </p:nvSpPr>
        <p:spPr>
          <a:xfrm>
            <a:off x="988327" y="511370"/>
            <a:ext cx="10058400" cy="1060450"/>
          </a:xfrm>
        </p:spPr>
        <p:txBody>
          <a:bodyPr>
            <a:normAutofit fontScale="90000"/>
          </a:bodyPr>
          <a:lstStyle/>
          <a:p>
            <a:r>
              <a:rPr lang="en-US" dirty="0">
                <a:solidFill>
                  <a:srgbClr val="0070C0"/>
                </a:solidFill>
              </a:rPr>
              <a:t>Understanding the Real Estate Sector</a:t>
            </a:r>
            <a:br>
              <a:rPr lang="en-US" dirty="0">
                <a:solidFill>
                  <a:srgbClr val="0070C0"/>
                </a:solidFill>
              </a:rPr>
            </a:br>
            <a:endParaRPr lang="en-US" dirty="0">
              <a:solidFill>
                <a:srgbClr val="0070C0"/>
              </a:solidFill>
            </a:endParaRPr>
          </a:p>
        </p:txBody>
      </p:sp>
    </p:spTree>
    <p:extLst>
      <p:ext uri="{BB962C8B-B14F-4D97-AF65-F5344CB8AC3E}">
        <p14:creationId xmlns:p14="http://schemas.microsoft.com/office/powerpoint/2010/main" val="3844081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CFF7E2-A939-8927-11F8-BEBEB387E907}"/>
              </a:ext>
            </a:extLst>
          </p:cNvPr>
          <p:cNvSpPr txBox="1"/>
          <p:nvPr/>
        </p:nvSpPr>
        <p:spPr>
          <a:xfrm>
            <a:off x="360300" y="300252"/>
            <a:ext cx="10721681" cy="4247317"/>
          </a:xfrm>
          <a:prstGeom prst="rect">
            <a:avLst/>
          </a:prstGeom>
          <a:noFill/>
        </p:spPr>
        <p:txBody>
          <a:bodyPr wrap="square">
            <a:spAutoFit/>
          </a:bodyPr>
          <a:lstStyle/>
          <a:p>
            <a:r>
              <a:rPr lang="en-US" b="1" dirty="0"/>
              <a:t>How to Invest in Real Estate</a:t>
            </a:r>
          </a:p>
          <a:p>
            <a:endParaRPr lang="en-US" b="1" dirty="0">
              <a:solidFill>
                <a:srgbClr val="111111"/>
              </a:solidFill>
            </a:endParaRPr>
          </a:p>
          <a:p>
            <a:r>
              <a:rPr lang="en-US" dirty="0">
                <a:solidFill>
                  <a:srgbClr val="111111"/>
                </a:solidFill>
              </a:rPr>
              <a:t>Some of the most common ways to invest in real estate include homeownership, </a:t>
            </a:r>
            <a:r>
              <a:rPr lang="en-US" dirty="0"/>
              <a:t>investment or rental properties</a:t>
            </a:r>
            <a:r>
              <a:rPr lang="en-US" dirty="0">
                <a:solidFill>
                  <a:srgbClr val="111111"/>
                </a:solidFill>
              </a:rPr>
              <a:t>, and house flipping which is a </a:t>
            </a:r>
            <a:r>
              <a:rPr lang="en-US" dirty="0"/>
              <a:t>real estate strategy that involves buying, renovating, and selling homes quickly for a profit.</a:t>
            </a:r>
          </a:p>
          <a:p>
            <a:endParaRPr lang="en-US" dirty="0">
              <a:solidFill>
                <a:srgbClr val="111111"/>
              </a:solidFill>
            </a:endParaRPr>
          </a:p>
          <a:p>
            <a:r>
              <a:rPr lang="en-US" dirty="0">
                <a:solidFill>
                  <a:srgbClr val="111111"/>
                </a:solidFill>
              </a:rPr>
              <a:t>The earnings from investing in real estate are generated from rent or leases, as well as an appreciation of the real estate's value. Real estate is dramatically affected by its location, and factors such as employment rates, the local economy, crime rates, transportation facilities, school quality, municipal services, and property taxes can affect the value of the real estate.</a:t>
            </a:r>
          </a:p>
          <a:p>
            <a:endParaRPr lang="en-US" dirty="0">
              <a:solidFill>
                <a:srgbClr val="111111"/>
              </a:solidFill>
            </a:endParaRPr>
          </a:p>
          <a:p>
            <a:endParaRPr lang="en-US" dirty="0">
              <a:solidFill>
                <a:srgbClr val="111111"/>
              </a:solidFill>
            </a:endParaRPr>
          </a:p>
          <a:p>
            <a:endParaRPr lang="en-US" dirty="0">
              <a:solidFill>
                <a:srgbClr val="111111"/>
              </a:solidFill>
            </a:endParaRPr>
          </a:p>
          <a:p>
            <a:endParaRPr lang="en-US" dirty="0">
              <a:solidFill>
                <a:srgbClr val="111111"/>
              </a:solidFill>
            </a:endParaRPr>
          </a:p>
          <a:p>
            <a:endParaRPr lang="en-US" dirty="0">
              <a:solidFill>
                <a:srgbClr val="111111"/>
              </a:solidFill>
            </a:endParaRPr>
          </a:p>
        </p:txBody>
      </p:sp>
      <p:sp>
        <p:nvSpPr>
          <p:cNvPr id="3" name="TextBox 2">
            <a:extLst>
              <a:ext uri="{FF2B5EF4-FFF2-40B4-BE49-F238E27FC236}">
                <a16:creationId xmlns:a16="http://schemas.microsoft.com/office/drawing/2014/main" id="{90617F0D-1CB0-7924-D8D2-111E96FDB9CE}"/>
              </a:ext>
            </a:extLst>
          </p:cNvPr>
          <p:cNvSpPr txBox="1"/>
          <p:nvPr/>
        </p:nvSpPr>
        <p:spPr>
          <a:xfrm>
            <a:off x="360300" y="3364173"/>
            <a:ext cx="9877569" cy="2862322"/>
          </a:xfrm>
          <a:prstGeom prst="rect">
            <a:avLst/>
          </a:prstGeom>
          <a:noFill/>
        </p:spPr>
        <p:txBody>
          <a:bodyPr wrap="square">
            <a:spAutoFit/>
          </a:bodyPr>
          <a:lstStyle/>
          <a:p>
            <a:r>
              <a:rPr lang="en-US" dirty="0"/>
              <a:t>Stakeholders in real estate include:</a:t>
            </a:r>
          </a:p>
          <a:p>
            <a:endParaRPr lang="en-US" dirty="0"/>
          </a:p>
          <a:p>
            <a:r>
              <a:rPr lang="en-US" dirty="0"/>
              <a:t>1. </a:t>
            </a:r>
            <a:r>
              <a:rPr lang="en-US" b="1" dirty="0"/>
              <a:t>Homeowners</a:t>
            </a:r>
            <a:r>
              <a:rPr lang="en-US" dirty="0"/>
              <a:t>: Individuals or families who own and occupy properties.</a:t>
            </a:r>
          </a:p>
          <a:p>
            <a:r>
              <a:rPr lang="en-US" dirty="0"/>
              <a:t>2. </a:t>
            </a:r>
            <a:r>
              <a:rPr lang="en-US" b="1" dirty="0"/>
              <a:t>Buyers</a:t>
            </a:r>
            <a:r>
              <a:rPr lang="en-US" dirty="0"/>
              <a:t>: Individuals or entities purchasing properties.</a:t>
            </a:r>
          </a:p>
          <a:p>
            <a:r>
              <a:rPr lang="en-US" dirty="0"/>
              <a:t>3. </a:t>
            </a:r>
            <a:r>
              <a:rPr lang="en-US" b="1" dirty="0"/>
              <a:t>Sellers</a:t>
            </a:r>
            <a:r>
              <a:rPr lang="en-US" dirty="0"/>
              <a:t>: Individuals or entities selling properties.</a:t>
            </a:r>
          </a:p>
          <a:p>
            <a:r>
              <a:rPr lang="en-US" dirty="0"/>
              <a:t>4. </a:t>
            </a:r>
            <a:r>
              <a:rPr lang="en-US" b="1" dirty="0"/>
              <a:t>Real Estate Agents/Brokers</a:t>
            </a:r>
            <a:r>
              <a:rPr lang="en-US" dirty="0"/>
              <a:t>: Professionals facilitating transactions.</a:t>
            </a:r>
          </a:p>
          <a:p>
            <a:r>
              <a:rPr lang="en-US" dirty="0"/>
              <a:t>5. </a:t>
            </a:r>
            <a:r>
              <a:rPr lang="en-US" b="1" dirty="0"/>
              <a:t>Developers</a:t>
            </a:r>
            <a:r>
              <a:rPr lang="en-US" dirty="0"/>
              <a:t>: Companies or individuals building new properties.</a:t>
            </a:r>
          </a:p>
          <a:p>
            <a:r>
              <a:rPr lang="en-US" dirty="0"/>
              <a:t>6. </a:t>
            </a:r>
            <a:r>
              <a:rPr lang="en-US" b="1" dirty="0"/>
              <a:t>Investors</a:t>
            </a:r>
            <a:r>
              <a:rPr lang="en-US" dirty="0"/>
              <a:t>: Individuals or entities investing in properties.</a:t>
            </a:r>
          </a:p>
          <a:p>
            <a:r>
              <a:rPr lang="en-US" dirty="0"/>
              <a:t>7. </a:t>
            </a:r>
            <a:r>
              <a:rPr lang="en-US" b="1" dirty="0"/>
              <a:t>Lenders</a:t>
            </a:r>
            <a:r>
              <a:rPr lang="en-US" dirty="0"/>
              <a:t>: Banks, mortgage companies, or private lenders providing financing.</a:t>
            </a:r>
          </a:p>
          <a:p>
            <a:r>
              <a:rPr lang="en-US" dirty="0"/>
              <a:t>8. </a:t>
            </a:r>
            <a:r>
              <a:rPr lang="en-US" b="1" dirty="0"/>
              <a:t>Government Agencies</a:t>
            </a:r>
            <a:r>
              <a:rPr lang="en-US" dirty="0"/>
              <a:t>: Local, state, or federal agencies regulating real estate.</a:t>
            </a:r>
          </a:p>
        </p:txBody>
      </p:sp>
      <p:pic>
        <p:nvPicPr>
          <p:cNvPr id="4" name="Picture 3">
            <a:extLst>
              <a:ext uri="{FF2B5EF4-FFF2-40B4-BE49-F238E27FC236}">
                <a16:creationId xmlns:a16="http://schemas.microsoft.com/office/drawing/2014/main" id="{6AAAE7C6-485D-5CEF-62A4-885C18CA0807}"/>
              </a:ext>
            </a:extLst>
          </p:cNvPr>
          <p:cNvPicPr>
            <a:picLocks noChangeAspect="1"/>
          </p:cNvPicPr>
          <p:nvPr/>
        </p:nvPicPr>
        <p:blipFill>
          <a:blip r:embed="rId2"/>
          <a:stretch>
            <a:fillRect/>
          </a:stretch>
        </p:blipFill>
        <p:spPr>
          <a:xfrm>
            <a:off x="9153825" y="3018989"/>
            <a:ext cx="2168087" cy="3057159"/>
          </a:xfrm>
          <a:prstGeom prst="rect">
            <a:avLst/>
          </a:prstGeom>
        </p:spPr>
      </p:pic>
    </p:spTree>
    <p:extLst>
      <p:ext uri="{BB962C8B-B14F-4D97-AF65-F5344CB8AC3E}">
        <p14:creationId xmlns:p14="http://schemas.microsoft.com/office/powerpoint/2010/main" val="316257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505A5-81AD-53F5-CD33-C097355ABEF2}"/>
              </a:ext>
            </a:extLst>
          </p:cNvPr>
          <p:cNvSpPr txBox="1"/>
          <p:nvPr/>
        </p:nvSpPr>
        <p:spPr>
          <a:xfrm>
            <a:off x="1097280" y="2015530"/>
            <a:ext cx="8920176" cy="3693319"/>
          </a:xfrm>
          <a:prstGeom prst="rect">
            <a:avLst/>
          </a:prstGeom>
          <a:noFill/>
        </p:spPr>
        <p:txBody>
          <a:bodyPr wrap="square">
            <a:spAutoFit/>
          </a:bodyPr>
          <a:lstStyle/>
          <a:p>
            <a:r>
              <a:rPr lang="en-US" dirty="0"/>
              <a:t>Real estate is crucial to society for several reasons:</a:t>
            </a:r>
          </a:p>
          <a:p>
            <a:endParaRPr lang="en-US" dirty="0"/>
          </a:p>
          <a:p>
            <a:pPr marL="342900" indent="-342900">
              <a:buAutoNum type="arabicPeriod"/>
            </a:pPr>
            <a:r>
              <a:rPr lang="en-US" dirty="0"/>
              <a:t>Economic Benefits: Job creation, Economic growth, Tax revenue</a:t>
            </a:r>
          </a:p>
          <a:p>
            <a:pPr marL="342900" indent="-342900">
              <a:buFontTx/>
              <a:buAutoNum type="arabicPeriod"/>
            </a:pPr>
            <a:r>
              <a:rPr lang="en-US" dirty="0"/>
              <a:t>Social Benefits: Shelter and housing, Community development, Investment opportunities</a:t>
            </a:r>
          </a:p>
          <a:p>
            <a:pPr marL="342900" indent="-342900">
              <a:buFontTx/>
              <a:buAutoNum type="arabicPeriod"/>
            </a:pPr>
            <a:r>
              <a:rPr lang="en-US" dirty="0"/>
              <a:t> Infrastructure and Development: Urban planning, Community facilities, etc.</a:t>
            </a:r>
          </a:p>
          <a:p>
            <a:pPr marL="342900" indent="-342900">
              <a:buFontTx/>
              <a:buAutoNum type="arabicPeriod"/>
            </a:pPr>
            <a:r>
              <a:rPr lang="en-US" dirty="0"/>
              <a:t>Personal and Financial Security: Wealth accumulation, Stability and security, etc.</a:t>
            </a:r>
          </a:p>
          <a:p>
            <a:pPr marL="342900" indent="-342900">
              <a:buFontTx/>
              <a:buAutoNum type="arabicPeriod"/>
            </a:pPr>
            <a:endParaRPr lang="en-US" dirty="0"/>
          </a:p>
          <a:p>
            <a:r>
              <a:rPr lang="en-US" dirty="0"/>
              <a:t>Overall, Real estate plays a very important role in national development, personal investment, and economic stability. Whether in King County, USA, Nigeria or any state, understanding trends in the housing market helps governments, investors or even homeowners make better decisions.</a:t>
            </a:r>
          </a:p>
          <a:p>
            <a:endParaRPr lang="en-US" dirty="0"/>
          </a:p>
        </p:txBody>
      </p:sp>
      <p:sp>
        <p:nvSpPr>
          <p:cNvPr id="5" name="TextBox 4">
            <a:extLst>
              <a:ext uri="{FF2B5EF4-FFF2-40B4-BE49-F238E27FC236}">
                <a16:creationId xmlns:a16="http://schemas.microsoft.com/office/drawing/2014/main" id="{4C29429B-9193-A6FC-0155-DD99AC91C787}"/>
              </a:ext>
            </a:extLst>
          </p:cNvPr>
          <p:cNvSpPr txBox="1"/>
          <p:nvPr/>
        </p:nvSpPr>
        <p:spPr>
          <a:xfrm>
            <a:off x="1097280" y="1337059"/>
            <a:ext cx="6093724" cy="369332"/>
          </a:xfrm>
          <a:prstGeom prst="rect">
            <a:avLst/>
          </a:prstGeom>
          <a:noFill/>
        </p:spPr>
        <p:txBody>
          <a:bodyPr wrap="square">
            <a:spAutoFit/>
          </a:bodyPr>
          <a:lstStyle/>
          <a:p>
            <a:r>
              <a:rPr lang="en-US" b="1" dirty="0"/>
              <a:t>Why is Real Estate Important?</a:t>
            </a:r>
          </a:p>
        </p:txBody>
      </p:sp>
      <p:pic>
        <p:nvPicPr>
          <p:cNvPr id="6" name="Picture 5">
            <a:extLst>
              <a:ext uri="{FF2B5EF4-FFF2-40B4-BE49-F238E27FC236}">
                <a16:creationId xmlns:a16="http://schemas.microsoft.com/office/drawing/2014/main" id="{249AF679-FB9A-2AA8-9466-C9ACDB65FB52}"/>
              </a:ext>
            </a:extLst>
          </p:cNvPr>
          <p:cNvPicPr>
            <a:picLocks noChangeAspect="1"/>
          </p:cNvPicPr>
          <p:nvPr/>
        </p:nvPicPr>
        <p:blipFill>
          <a:blip r:embed="rId2"/>
          <a:stretch>
            <a:fillRect/>
          </a:stretch>
        </p:blipFill>
        <p:spPr>
          <a:xfrm>
            <a:off x="8409984" y="172866"/>
            <a:ext cx="3432434" cy="2570334"/>
          </a:xfrm>
          <a:prstGeom prst="rect">
            <a:avLst/>
          </a:prstGeom>
        </p:spPr>
      </p:pic>
    </p:spTree>
    <p:extLst>
      <p:ext uri="{BB962C8B-B14F-4D97-AF65-F5344CB8AC3E}">
        <p14:creationId xmlns:p14="http://schemas.microsoft.com/office/powerpoint/2010/main" val="2556779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34DF6C-A157-FDF9-1340-7AA1B5ED6269}"/>
              </a:ext>
            </a:extLst>
          </p:cNvPr>
          <p:cNvSpPr txBox="1"/>
          <p:nvPr/>
        </p:nvSpPr>
        <p:spPr>
          <a:xfrm>
            <a:off x="150124" y="1338262"/>
            <a:ext cx="10617959" cy="5355312"/>
          </a:xfrm>
          <a:prstGeom prst="rect">
            <a:avLst/>
          </a:prstGeom>
          <a:noFill/>
        </p:spPr>
        <p:txBody>
          <a:bodyPr wrap="square">
            <a:spAutoFit/>
          </a:bodyPr>
          <a:lstStyle/>
          <a:p>
            <a:endParaRPr lang="en-US" dirty="0"/>
          </a:p>
          <a:p>
            <a:r>
              <a:rPr lang="en-US" dirty="0"/>
              <a:t>House pricing in real estate refers to the value or cost of a property, influenced by factors like:</a:t>
            </a:r>
          </a:p>
          <a:p>
            <a:endParaRPr lang="en-US" dirty="0"/>
          </a:p>
          <a:p>
            <a:r>
              <a:rPr lang="en-US" b="1" dirty="0"/>
              <a:t>Location</a:t>
            </a:r>
            <a:r>
              <a:rPr lang="en-US" dirty="0"/>
              <a:t>:</a:t>
            </a:r>
          </a:p>
          <a:p>
            <a:r>
              <a:rPr lang="en-US" dirty="0"/>
              <a:t>1. Neighborhood quality</a:t>
            </a:r>
          </a:p>
          <a:p>
            <a:r>
              <a:rPr lang="en-US" dirty="0"/>
              <a:t>2. Proximity to schools, public transportation, and amenities</a:t>
            </a:r>
          </a:p>
          <a:p>
            <a:r>
              <a:rPr lang="en-US" dirty="0"/>
              <a:t>3. Zoning and land use</a:t>
            </a:r>
          </a:p>
          <a:p>
            <a:endParaRPr lang="en-US" dirty="0"/>
          </a:p>
          <a:p>
            <a:r>
              <a:rPr lang="en-US" b="1" dirty="0"/>
              <a:t>Property</a:t>
            </a:r>
            <a:r>
              <a:rPr lang="en-US" dirty="0"/>
              <a:t> </a:t>
            </a:r>
            <a:r>
              <a:rPr lang="en-US" b="1" dirty="0"/>
              <a:t>Characteristics</a:t>
            </a:r>
            <a:r>
              <a:rPr lang="en-US" dirty="0"/>
              <a:t>:</a:t>
            </a:r>
          </a:p>
          <a:p>
            <a:r>
              <a:rPr lang="en-US" dirty="0"/>
              <a:t>1. Size and layout</a:t>
            </a:r>
          </a:p>
          <a:p>
            <a:r>
              <a:rPr lang="en-US" dirty="0"/>
              <a:t>2. Age, condition, and construction quality</a:t>
            </a:r>
          </a:p>
          <a:p>
            <a:r>
              <a:rPr lang="en-US" dirty="0"/>
              <a:t>3. Number of bedrooms and bathrooms</a:t>
            </a:r>
          </a:p>
          <a:p>
            <a:r>
              <a:rPr lang="en-US" dirty="0"/>
              <a:t>4. Amenities (pool, garden, garage)</a:t>
            </a:r>
          </a:p>
          <a:p>
            <a:endParaRPr lang="en-US" dirty="0"/>
          </a:p>
          <a:p>
            <a:r>
              <a:rPr lang="en-US" b="1" dirty="0"/>
              <a:t>Market</a:t>
            </a:r>
            <a:r>
              <a:rPr lang="en-US" dirty="0"/>
              <a:t> </a:t>
            </a:r>
            <a:r>
              <a:rPr lang="en-US" b="1" dirty="0"/>
              <a:t>Conditions</a:t>
            </a:r>
            <a:r>
              <a:rPr lang="en-US" dirty="0"/>
              <a:t>:</a:t>
            </a:r>
          </a:p>
          <a:p>
            <a:r>
              <a:rPr lang="en-US" dirty="0"/>
              <a:t>1. Supply and demand</a:t>
            </a:r>
          </a:p>
          <a:p>
            <a:r>
              <a:rPr lang="en-US" dirty="0"/>
              <a:t>2. Local market trends</a:t>
            </a:r>
          </a:p>
          <a:p>
            <a:r>
              <a:rPr lang="en-US" dirty="0"/>
              <a:t>3. Economic conditions (interest rates, employment)</a:t>
            </a:r>
          </a:p>
          <a:p>
            <a:endParaRPr lang="en-US" dirty="0"/>
          </a:p>
        </p:txBody>
      </p:sp>
      <p:sp>
        <p:nvSpPr>
          <p:cNvPr id="4" name="Title 3">
            <a:extLst>
              <a:ext uri="{FF2B5EF4-FFF2-40B4-BE49-F238E27FC236}">
                <a16:creationId xmlns:a16="http://schemas.microsoft.com/office/drawing/2014/main" id="{987AB9F9-3F78-ED52-A2C9-B0920F507742}"/>
              </a:ext>
            </a:extLst>
          </p:cNvPr>
          <p:cNvSpPr>
            <a:spLocks noGrp="1"/>
          </p:cNvSpPr>
          <p:nvPr>
            <p:ph type="title" idx="4294967295"/>
          </p:nvPr>
        </p:nvSpPr>
        <p:spPr>
          <a:xfrm>
            <a:off x="0" y="-112713"/>
            <a:ext cx="10058400" cy="1450976"/>
          </a:xfrm>
        </p:spPr>
        <p:txBody>
          <a:bodyPr/>
          <a:lstStyle/>
          <a:p>
            <a:r>
              <a:rPr lang="en-US" dirty="0">
                <a:solidFill>
                  <a:srgbClr val="0070C0"/>
                </a:solidFill>
              </a:rPr>
              <a:t>House Pricing in Real Estate</a:t>
            </a:r>
          </a:p>
        </p:txBody>
      </p:sp>
      <p:pic>
        <p:nvPicPr>
          <p:cNvPr id="6" name="Picture 5">
            <a:extLst>
              <a:ext uri="{FF2B5EF4-FFF2-40B4-BE49-F238E27FC236}">
                <a16:creationId xmlns:a16="http://schemas.microsoft.com/office/drawing/2014/main" id="{A0EB0C32-0EF9-3EDC-67D4-7170C177A011}"/>
              </a:ext>
            </a:extLst>
          </p:cNvPr>
          <p:cNvPicPr>
            <a:picLocks noChangeAspect="1"/>
          </p:cNvPicPr>
          <p:nvPr/>
        </p:nvPicPr>
        <p:blipFill>
          <a:blip r:embed="rId2"/>
          <a:stretch>
            <a:fillRect/>
          </a:stretch>
        </p:blipFill>
        <p:spPr>
          <a:xfrm>
            <a:off x="7797564" y="2080431"/>
            <a:ext cx="2828925" cy="1714500"/>
          </a:xfrm>
          <a:prstGeom prst="rect">
            <a:avLst/>
          </a:prstGeom>
        </p:spPr>
      </p:pic>
      <p:pic>
        <p:nvPicPr>
          <p:cNvPr id="8" name="Picture 7">
            <a:extLst>
              <a:ext uri="{FF2B5EF4-FFF2-40B4-BE49-F238E27FC236}">
                <a16:creationId xmlns:a16="http://schemas.microsoft.com/office/drawing/2014/main" id="{3731FFB7-077D-8634-4BEB-9E4648E39A76}"/>
              </a:ext>
            </a:extLst>
          </p:cNvPr>
          <p:cNvPicPr>
            <a:picLocks noChangeAspect="1"/>
          </p:cNvPicPr>
          <p:nvPr/>
        </p:nvPicPr>
        <p:blipFill>
          <a:blip r:embed="rId3"/>
          <a:stretch>
            <a:fillRect/>
          </a:stretch>
        </p:blipFill>
        <p:spPr>
          <a:xfrm>
            <a:off x="9387029" y="3960546"/>
            <a:ext cx="2254512" cy="2229873"/>
          </a:xfrm>
          <a:prstGeom prst="rect">
            <a:avLst/>
          </a:prstGeom>
        </p:spPr>
      </p:pic>
    </p:spTree>
    <p:extLst>
      <p:ext uri="{BB962C8B-B14F-4D97-AF65-F5344CB8AC3E}">
        <p14:creationId xmlns:p14="http://schemas.microsoft.com/office/powerpoint/2010/main" val="2952684539"/>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Group 7">
      <a:majorFont>
        <a:latin typeface="Bookman Old Style"/>
        <a:ea typeface=""/>
        <a:cs typeface=""/>
      </a:majorFont>
      <a:minorFont>
        <a:latin typeface="Franklin Gothic Book"/>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oup 7">
      <a:majorFont>
        <a:latin typeface="Bookman Old Style"/>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{4B5CE316-FC0F-4EAC-A9EE-3D39FE7D2D99}TFf0a5ceae-4542-492d-822e-d65a94fb0e1e2a8bfc10_win32-70e309b38cd8</Template>
  <TotalTime>1111</TotalTime>
  <Words>2449</Words>
  <Application>Microsoft Office PowerPoint</Application>
  <PresentationFormat>Widescreen</PresentationFormat>
  <Paragraphs>187</Paragraphs>
  <Slides>25</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25</vt:i4>
      </vt:variant>
    </vt:vector>
  </HeadingPairs>
  <TitlesOfParts>
    <vt:vector size="40" baseType="lpstr">
      <vt:lpstr>Arial</vt:lpstr>
      <vt:lpstr>Bookman Old Style</vt:lpstr>
      <vt:lpstr>Calibri</vt:lpstr>
      <vt:lpstr>Calibri Light</vt:lpstr>
      <vt:lpstr>Franklin Gothic Book</vt:lpstr>
      <vt:lpstr>SourceSansPro</vt:lpstr>
      <vt:lpstr>Custom</vt:lpstr>
      <vt:lpstr>Custom Design</vt:lpstr>
      <vt:lpstr>1_Custom Design</vt:lpstr>
      <vt:lpstr>2_Custom Design</vt:lpstr>
      <vt:lpstr>4_Custom Design</vt:lpstr>
      <vt:lpstr>5_Custom Design</vt:lpstr>
      <vt:lpstr>6_Custom Design</vt:lpstr>
      <vt:lpstr>7_Custom Design</vt:lpstr>
      <vt:lpstr>3_Custom Design</vt:lpstr>
      <vt:lpstr>Exploratory Analysis of House Prices in King County, Washington</vt:lpstr>
      <vt:lpstr>PowerPoint Presentation</vt:lpstr>
      <vt:lpstr>Project Brief</vt:lpstr>
      <vt:lpstr>PowerPoint Presentation</vt:lpstr>
      <vt:lpstr>PowerPoint Presentation</vt:lpstr>
      <vt:lpstr>Understanding the Real Estate Sector </vt:lpstr>
      <vt:lpstr>PowerPoint Presentation</vt:lpstr>
      <vt:lpstr>PowerPoint Presentation</vt:lpstr>
      <vt:lpstr>House Pricing in Real Estate</vt:lpstr>
      <vt:lpstr>House Pricing Problems</vt:lpstr>
      <vt:lpstr>Sourcing the Dataset</vt:lpstr>
      <vt:lpstr>Exploring the Raw Data</vt:lpstr>
      <vt:lpstr>Data Cleaning and Standardization</vt:lpstr>
      <vt:lpstr>PowerPoint Presentation</vt:lpstr>
      <vt:lpstr>Analysis in Excel </vt:lpstr>
      <vt:lpstr>Moving to MS SQL Server</vt:lpstr>
      <vt:lpstr>Final Dashboard Showcase</vt:lpstr>
      <vt:lpstr>PowerPoint Presentation</vt:lpstr>
      <vt:lpstr>PowerPoint Presentation</vt:lpstr>
      <vt:lpstr>PowerPoint Presentation</vt:lpstr>
      <vt:lpstr>PowerPoint Presentation</vt:lpstr>
      <vt:lpstr>PowerPoint Presentation</vt:lpstr>
      <vt:lpstr>PowerPoint Presentation</vt:lpstr>
      <vt:lpstr>Actionable Insights </vt:lpstr>
      <vt:lpstr>“Knowledge becomes wisdom only after it has been put to good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Faith Mbakogu</dc:creator>
  <cp:lastModifiedBy>Gashinbaki Iliyasu</cp:lastModifiedBy>
  <cp:revision>5</cp:revision>
  <dcterms:created xsi:type="dcterms:W3CDTF">2025-06-19T22:35:22Z</dcterms:created>
  <dcterms:modified xsi:type="dcterms:W3CDTF">2025-06-24T10:03:41Z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